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handoutMasterIdLst>
    <p:handoutMasterId r:id="rId46"/>
  </p:handoutMasterIdLst>
  <p:sldIdLst>
    <p:sldId id="267" r:id="rId2"/>
    <p:sldId id="268" r:id="rId3"/>
    <p:sldId id="259" r:id="rId4"/>
    <p:sldId id="269" r:id="rId5"/>
    <p:sldId id="270" r:id="rId6"/>
    <p:sldId id="271" r:id="rId7"/>
    <p:sldId id="274" r:id="rId8"/>
    <p:sldId id="273" r:id="rId9"/>
    <p:sldId id="275" r:id="rId10"/>
    <p:sldId id="276" r:id="rId11"/>
    <p:sldId id="278" r:id="rId12"/>
    <p:sldId id="288" r:id="rId13"/>
    <p:sldId id="277" r:id="rId14"/>
    <p:sldId id="289" r:id="rId15"/>
    <p:sldId id="290" r:id="rId16"/>
    <p:sldId id="281" r:id="rId17"/>
    <p:sldId id="291" r:id="rId18"/>
    <p:sldId id="292" r:id="rId19"/>
    <p:sldId id="285" r:id="rId20"/>
    <p:sldId id="284" r:id="rId21"/>
    <p:sldId id="295" r:id="rId22"/>
    <p:sldId id="296" r:id="rId23"/>
    <p:sldId id="297" r:id="rId24"/>
    <p:sldId id="298" r:id="rId25"/>
    <p:sldId id="309" r:id="rId26"/>
    <p:sldId id="300" r:id="rId27"/>
    <p:sldId id="301" r:id="rId28"/>
    <p:sldId id="318" r:id="rId29"/>
    <p:sldId id="317" r:id="rId30"/>
    <p:sldId id="310" r:id="rId31"/>
    <p:sldId id="293" r:id="rId32"/>
    <p:sldId id="299" r:id="rId33"/>
    <p:sldId id="302" r:id="rId34"/>
    <p:sldId id="303" r:id="rId35"/>
    <p:sldId id="304" r:id="rId36"/>
    <p:sldId id="305" r:id="rId37"/>
    <p:sldId id="306" r:id="rId38"/>
    <p:sldId id="311" r:id="rId39"/>
    <p:sldId id="307" r:id="rId40"/>
    <p:sldId id="312" r:id="rId41"/>
    <p:sldId id="313" r:id="rId42"/>
    <p:sldId id="315" r:id="rId43"/>
    <p:sldId id="31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1BA980"/>
    <a:srgbClr val="339933"/>
    <a:srgbClr val="1EA682"/>
    <a:srgbClr val="11B356"/>
    <a:srgbClr val="99CC00"/>
    <a:srgbClr val="245EAB"/>
    <a:srgbClr val="A8C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8" autoAdjust="0"/>
    <p:restoredTop sz="93883" autoAdjust="0"/>
  </p:normalViewPr>
  <p:slideViewPr>
    <p:cSldViewPr snapToGrid="0" snapToObjects="1" showGuides="1">
      <p:cViewPr varScale="1">
        <p:scale>
          <a:sx n="63" d="100"/>
          <a:sy n="63" d="100"/>
        </p:scale>
        <p:origin x="1404" y="64"/>
      </p:cViewPr>
      <p:guideLst/>
    </p:cSldViewPr>
  </p:slideViewPr>
  <p:notesTextViewPr>
    <p:cViewPr>
      <p:scale>
        <a:sx n="100" d="100"/>
        <a:sy n="100" d="100"/>
      </p:scale>
      <p:origin x="0" y="0"/>
    </p:cViewPr>
  </p:notesTextViewPr>
  <p:notesViewPr>
    <p:cSldViewPr snapToGrid="0" snapToObjects="1">
      <p:cViewPr varScale="1">
        <p:scale>
          <a:sx n="56" d="100"/>
          <a:sy n="56"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CA58C9-04EB-4AA9-83C6-5B73249CBEF7}" type="doc">
      <dgm:prSet loTypeId="urn:microsoft.com/office/officeart/2005/8/layout/process4" loCatId="process" qsTypeId="urn:microsoft.com/office/officeart/2005/8/quickstyle/simple1" qsCatId="simple" csTypeId="urn:microsoft.com/office/officeart/2005/8/colors/accent1_2" csCatId="accent1" phldr="1"/>
      <dgm:spPr/>
    </dgm:pt>
    <dgm:pt modelId="{C48F87B3-6C72-4C7E-A3D6-7A9EC4E0F4EB}">
      <dgm:prSet phldrT="[Text]"/>
      <dgm:spPr/>
      <dgm:t>
        <a:bodyPr/>
        <a:lstStyle/>
        <a:p>
          <a:r>
            <a:rPr lang="vi-VN" b="0" i="0" dirty="0" smtClean="0">
              <a:solidFill>
                <a:schemeClr val="bg1"/>
              </a:solidFill>
              <a:effectLst/>
              <a:latin typeface="Arial Regular"/>
              <a:ea typeface="+mn-ea"/>
              <a:cs typeface="+mn-cs"/>
            </a:rPr>
            <a:t>Xâm nhập vào hệ thống</a:t>
          </a:r>
          <a:endParaRPr lang="en-US" dirty="0">
            <a:solidFill>
              <a:schemeClr val="bg1"/>
            </a:solidFill>
          </a:endParaRPr>
        </a:p>
      </dgm:t>
    </dgm:pt>
    <dgm:pt modelId="{E826360F-D2BE-41AC-8618-DCCA00C879E4}" type="parTrans" cxnId="{B46EF069-AEA9-4B30-A43D-E6E838769D16}">
      <dgm:prSet/>
      <dgm:spPr/>
      <dgm:t>
        <a:bodyPr/>
        <a:lstStyle/>
        <a:p>
          <a:endParaRPr lang="en-US"/>
        </a:p>
      </dgm:t>
    </dgm:pt>
    <dgm:pt modelId="{E6424166-BD86-4EFD-AF44-41F6BB5E9FD6}" type="sibTrans" cxnId="{B46EF069-AEA9-4B30-A43D-E6E838769D16}">
      <dgm:prSet/>
      <dgm:spPr/>
      <dgm:t>
        <a:bodyPr/>
        <a:lstStyle/>
        <a:p>
          <a:endParaRPr lang="en-US"/>
        </a:p>
      </dgm:t>
    </dgm:pt>
    <dgm:pt modelId="{CF9D4E09-D097-4E5C-A426-9686875FFDA0}">
      <dgm:prSet phldrT="[Text]"/>
      <dgm:spPr/>
      <dgm:t>
        <a:bodyPr/>
        <a:lstStyle/>
        <a:p>
          <a:r>
            <a:rPr lang="vi-VN" b="0" i="0" dirty="0" smtClean="0">
              <a:solidFill>
                <a:schemeClr val="bg1"/>
              </a:solidFill>
              <a:effectLst/>
              <a:latin typeface="Arial Regular"/>
              <a:ea typeface="+mn-ea"/>
              <a:cs typeface="+mn-cs"/>
            </a:rPr>
            <a:t>Điều khiển và kiểm soát hệ thống</a:t>
          </a:r>
          <a:endParaRPr lang="en-US" dirty="0">
            <a:solidFill>
              <a:schemeClr val="bg1"/>
            </a:solidFill>
          </a:endParaRPr>
        </a:p>
      </dgm:t>
    </dgm:pt>
    <dgm:pt modelId="{17DD60C4-8EB0-4DAD-B6B5-58C35822624F}" type="parTrans" cxnId="{DB5579DE-5E6E-4609-994F-5AB9D8E57D3B}">
      <dgm:prSet/>
      <dgm:spPr/>
      <dgm:t>
        <a:bodyPr/>
        <a:lstStyle/>
        <a:p>
          <a:endParaRPr lang="en-US"/>
        </a:p>
      </dgm:t>
    </dgm:pt>
    <dgm:pt modelId="{10085B6F-2676-4BD8-A13A-BBB51D77F52A}" type="sibTrans" cxnId="{DB5579DE-5E6E-4609-994F-5AB9D8E57D3B}">
      <dgm:prSet/>
      <dgm:spPr/>
      <dgm:t>
        <a:bodyPr/>
        <a:lstStyle/>
        <a:p>
          <a:endParaRPr lang="en-US"/>
        </a:p>
      </dgm:t>
    </dgm:pt>
    <dgm:pt modelId="{F36F804A-7E62-4476-9FC2-80451F374C7C}">
      <dgm:prSet phldrT="[Text]"/>
      <dgm:spPr/>
      <dgm:t>
        <a:bodyPr/>
        <a:lstStyle/>
        <a:p>
          <a:r>
            <a:rPr lang="vi-VN" b="0" i="0" dirty="0" smtClean="0">
              <a:solidFill>
                <a:schemeClr val="bg1"/>
              </a:solidFill>
              <a:effectLst/>
              <a:latin typeface="Arial Regular"/>
              <a:ea typeface="+mn-ea"/>
              <a:cs typeface="+mn-cs"/>
            </a:rPr>
            <a:t>Mở cửa hậu cho kẻ tấn công</a:t>
          </a:r>
          <a:endParaRPr lang="en-US" dirty="0">
            <a:solidFill>
              <a:schemeClr val="bg1"/>
            </a:solidFill>
          </a:endParaRPr>
        </a:p>
      </dgm:t>
    </dgm:pt>
    <dgm:pt modelId="{CB41E27D-C660-4A2A-9999-F95B5F8381DE}" type="parTrans" cxnId="{03251ECB-9423-482C-94BA-AD5A83849241}">
      <dgm:prSet/>
      <dgm:spPr/>
      <dgm:t>
        <a:bodyPr/>
        <a:lstStyle/>
        <a:p>
          <a:endParaRPr lang="en-US"/>
        </a:p>
      </dgm:t>
    </dgm:pt>
    <dgm:pt modelId="{BA113A93-75E6-4172-9201-8F625E92FE3B}" type="sibTrans" cxnId="{03251ECB-9423-482C-94BA-AD5A83849241}">
      <dgm:prSet/>
      <dgm:spPr/>
      <dgm:t>
        <a:bodyPr/>
        <a:lstStyle/>
        <a:p>
          <a:endParaRPr lang="en-US"/>
        </a:p>
      </dgm:t>
    </dgm:pt>
    <dgm:pt modelId="{C6A696A3-B601-443D-B7DB-5B7E784CEB23}">
      <dgm:prSet phldrT="[Text]"/>
      <dgm:spPr/>
      <dgm:t>
        <a:bodyPr/>
        <a:lstStyle/>
        <a:p>
          <a:r>
            <a:rPr lang="vi-VN" b="0" i="0" dirty="0" smtClean="0">
              <a:solidFill>
                <a:schemeClr val="bg1"/>
              </a:solidFill>
              <a:effectLst/>
              <a:latin typeface="Arial Regular"/>
              <a:ea typeface="+mn-ea"/>
              <a:cs typeface="+mn-cs"/>
            </a:rPr>
            <a:t>Thực hiện các hoạt động độc hại</a:t>
          </a:r>
          <a:endParaRPr lang="en-US" dirty="0">
            <a:solidFill>
              <a:schemeClr val="bg1"/>
            </a:solidFill>
          </a:endParaRPr>
        </a:p>
      </dgm:t>
    </dgm:pt>
    <dgm:pt modelId="{BA02F0C7-6EA7-489C-81BD-991860BEEF6C}" type="parTrans" cxnId="{93E673B4-C514-4FAE-AB1F-1640BFEAAFC8}">
      <dgm:prSet/>
      <dgm:spPr/>
      <dgm:t>
        <a:bodyPr/>
        <a:lstStyle/>
        <a:p>
          <a:endParaRPr lang="en-US"/>
        </a:p>
      </dgm:t>
    </dgm:pt>
    <dgm:pt modelId="{19113527-7764-40D3-A87D-05F7F7E6D550}" type="sibTrans" cxnId="{93E673B4-C514-4FAE-AB1F-1640BFEAAFC8}">
      <dgm:prSet/>
      <dgm:spPr/>
      <dgm:t>
        <a:bodyPr/>
        <a:lstStyle/>
        <a:p>
          <a:endParaRPr lang="en-US"/>
        </a:p>
      </dgm:t>
    </dgm:pt>
    <dgm:pt modelId="{5D679631-B3A3-441C-AEB3-59E26E1CFE99}">
      <dgm:prSet phldrT="[Text]"/>
      <dgm:spPr/>
      <dgm:t>
        <a:bodyPr/>
        <a:lstStyle/>
        <a:p>
          <a:r>
            <a:rPr lang="vi-VN" b="0" i="0" dirty="0" smtClean="0">
              <a:solidFill>
                <a:schemeClr val="bg1"/>
              </a:solidFill>
              <a:effectLst/>
              <a:latin typeface="Arial Regular"/>
              <a:ea typeface="+mn-ea"/>
              <a:cs typeface="+mn-cs"/>
            </a:rPr>
            <a:t>Che giấu sự hoạt động</a:t>
          </a:r>
          <a:endParaRPr lang="en-US" dirty="0">
            <a:solidFill>
              <a:schemeClr val="bg1"/>
            </a:solidFill>
          </a:endParaRPr>
        </a:p>
      </dgm:t>
    </dgm:pt>
    <dgm:pt modelId="{D24517EC-514B-4D47-B8D6-75290CE17145}" type="parTrans" cxnId="{1AD76371-36B9-45A1-B6FC-B6AA0FA49832}">
      <dgm:prSet/>
      <dgm:spPr/>
      <dgm:t>
        <a:bodyPr/>
        <a:lstStyle/>
        <a:p>
          <a:endParaRPr lang="en-US"/>
        </a:p>
      </dgm:t>
    </dgm:pt>
    <dgm:pt modelId="{7E312FF1-D65B-4D5D-BCD9-7CF5A10F3315}" type="sibTrans" cxnId="{1AD76371-36B9-45A1-B6FC-B6AA0FA49832}">
      <dgm:prSet/>
      <dgm:spPr/>
      <dgm:t>
        <a:bodyPr/>
        <a:lstStyle/>
        <a:p>
          <a:endParaRPr lang="en-US"/>
        </a:p>
      </dgm:t>
    </dgm:pt>
    <dgm:pt modelId="{7938AC59-4318-4932-83E6-CBCEF93A4893}" type="pres">
      <dgm:prSet presAssocID="{62CA58C9-04EB-4AA9-83C6-5B73249CBEF7}" presName="Name0" presStyleCnt="0">
        <dgm:presLayoutVars>
          <dgm:dir/>
          <dgm:animLvl val="lvl"/>
          <dgm:resizeHandles val="exact"/>
        </dgm:presLayoutVars>
      </dgm:prSet>
      <dgm:spPr/>
    </dgm:pt>
    <dgm:pt modelId="{D6D89284-BA36-4EE4-BE49-3C376822FCDA}" type="pres">
      <dgm:prSet presAssocID="{5D679631-B3A3-441C-AEB3-59E26E1CFE99}" presName="boxAndChildren" presStyleCnt="0"/>
      <dgm:spPr/>
    </dgm:pt>
    <dgm:pt modelId="{5F10952F-BB5B-4CD5-A20A-7C267E5CA752}" type="pres">
      <dgm:prSet presAssocID="{5D679631-B3A3-441C-AEB3-59E26E1CFE99}" presName="parentTextBox" presStyleLbl="node1" presStyleIdx="0" presStyleCnt="5"/>
      <dgm:spPr/>
      <dgm:t>
        <a:bodyPr/>
        <a:lstStyle/>
        <a:p>
          <a:endParaRPr lang="en-US"/>
        </a:p>
      </dgm:t>
    </dgm:pt>
    <dgm:pt modelId="{B5163AC1-CDE8-4CB7-BF5F-87B5C8F3A975}" type="pres">
      <dgm:prSet presAssocID="{19113527-7764-40D3-A87D-05F7F7E6D550}" presName="sp" presStyleCnt="0"/>
      <dgm:spPr/>
    </dgm:pt>
    <dgm:pt modelId="{458FCCA9-E651-4DC9-A73E-F8AABEA89C1D}" type="pres">
      <dgm:prSet presAssocID="{C6A696A3-B601-443D-B7DB-5B7E784CEB23}" presName="arrowAndChildren" presStyleCnt="0"/>
      <dgm:spPr/>
    </dgm:pt>
    <dgm:pt modelId="{CC6A0218-D13F-412B-9615-CB904C0FA4FB}" type="pres">
      <dgm:prSet presAssocID="{C6A696A3-B601-443D-B7DB-5B7E784CEB23}" presName="parentTextArrow" presStyleLbl="node1" presStyleIdx="1" presStyleCnt="5"/>
      <dgm:spPr/>
      <dgm:t>
        <a:bodyPr/>
        <a:lstStyle/>
        <a:p>
          <a:endParaRPr lang="en-US"/>
        </a:p>
      </dgm:t>
    </dgm:pt>
    <dgm:pt modelId="{43249432-CCF6-4D03-A46A-2EF87C1CF9DB}" type="pres">
      <dgm:prSet presAssocID="{BA113A93-75E6-4172-9201-8F625E92FE3B}" presName="sp" presStyleCnt="0"/>
      <dgm:spPr/>
    </dgm:pt>
    <dgm:pt modelId="{FD16A235-CCD4-4D43-96D2-98F1883E41F0}" type="pres">
      <dgm:prSet presAssocID="{F36F804A-7E62-4476-9FC2-80451F374C7C}" presName="arrowAndChildren" presStyleCnt="0"/>
      <dgm:spPr/>
    </dgm:pt>
    <dgm:pt modelId="{70469794-5689-46B4-B0C6-DAF888764BCD}" type="pres">
      <dgm:prSet presAssocID="{F36F804A-7E62-4476-9FC2-80451F374C7C}" presName="parentTextArrow" presStyleLbl="node1" presStyleIdx="2" presStyleCnt="5"/>
      <dgm:spPr/>
      <dgm:t>
        <a:bodyPr/>
        <a:lstStyle/>
        <a:p>
          <a:endParaRPr lang="en-US"/>
        </a:p>
      </dgm:t>
    </dgm:pt>
    <dgm:pt modelId="{DC36F2E1-B105-421E-A59A-E604F771A321}" type="pres">
      <dgm:prSet presAssocID="{10085B6F-2676-4BD8-A13A-BBB51D77F52A}" presName="sp" presStyleCnt="0"/>
      <dgm:spPr/>
    </dgm:pt>
    <dgm:pt modelId="{CC6C949E-8315-4B49-B1F8-7C2AF9C9C072}" type="pres">
      <dgm:prSet presAssocID="{CF9D4E09-D097-4E5C-A426-9686875FFDA0}" presName="arrowAndChildren" presStyleCnt="0"/>
      <dgm:spPr/>
    </dgm:pt>
    <dgm:pt modelId="{C9C18017-3A94-49D4-B121-064EFF58882C}" type="pres">
      <dgm:prSet presAssocID="{CF9D4E09-D097-4E5C-A426-9686875FFDA0}" presName="parentTextArrow" presStyleLbl="node1" presStyleIdx="3" presStyleCnt="5"/>
      <dgm:spPr/>
      <dgm:t>
        <a:bodyPr/>
        <a:lstStyle/>
        <a:p>
          <a:endParaRPr lang="en-US"/>
        </a:p>
      </dgm:t>
    </dgm:pt>
    <dgm:pt modelId="{C0870C5E-35E9-45B6-9745-498A95563702}" type="pres">
      <dgm:prSet presAssocID="{E6424166-BD86-4EFD-AF44-41F6BB5E9FD6}" presName="sp" presStyleCnt="0"/>
      <dgm:spPr/>
    </dgm:pt>
    <dgm:pt modelId="{E9E454F1-A87B-43B6-BF99-9F4F0EA06EB2}" type="pres">
      <dgm:prSet presAssocID="{C48F87B3-6C72-4C7E-A3D6-7A9EC4E0F4EB}" presName="arrowAndChildren" presStyleCnt="0"/>
      <dgm:spPr/>
    </dgm:pt>
    <dgm:pt modelId="{F589CDBB-C143-4E64-96D7-154CC13C3F7D}" type="pres">
      <dgm:prSet presAssocID="{C48F87B3-6C72-4C7E-A3D6-7A9EC4E0F4EB}" presName="parentTextArrow" presStyleLbl="node1" presStyleIdx="4" presStyleCnt="5"/>
      <dgm:spPr/>
      <dgm:t>
        <a:bodyPr/>
        <a:lstStyle/>
        <a:p>
          <a:endParaRPr lang="en-US"/>
        </a:p>
      </dgm:t>
    </dgm:pt>
  </dgm:ptLst>
  <dgm:cxnLst>
    <dgm:cxn modelId="{B46EF069-AEA9-4B30-A43D-E6E838769D16}" srcId="{62CA58C9-04EB-4AA9-83C6-5B73249CBEF7}" destId="{C48F87B3-6C72-4C7E-A3D6-7A9EC4E0F4EB}" srcOrd="0" destOrd="0" parTransId="{E826360F-D2BE-41AC-8618-DCCA00C879E4}" sibTransId="{E6424166-BD86-4EFD-AF44-41F6BB5E9FD6}"/>
    <dgm:cxn modelId="{087361EB-7B4B-48AB-833E-D7506A8A6E0B}" type="presOf" srcId="{5D679631-B3A3-441C-AEB3-59E26E1CFE99}" destId="{5F10952F-BB5B-4CD5-A20A-7C267E5CA752}" srcOrd="0" destOrd="0" presId="urn:microsoft.com/office/officeart/2005/8/layout/process4"/>
    <dgm:cxn modelId="{1AD76371-36B9-45A1-B6FC-B6AA0FA49832}" srcId="{62CA58C9-04EB-4AA9-83C6-5B73249CBEF7}" destId="{5D679631-B3A3-441C-AEB3-59E26E1CFE99}" srcOrd="4" destOrd="0" parTransId="{D24517EC-514B-4D47-B8D6-75290CE17145}" sibTransId="{7E312FF1-D65B-4D5D-BCD9-7CF5A10F3315}"/>
    <dgm:cxn modelId="{EEB7CD80-896E-4FA5-B7D3-2D1EE8112F4A}" type="presOf" srcId="{C6A696A3-B601-443D-B7DB-5B7E784CEB23}" destId="{CC6A0218-D13F-412B-9615-CB904C0FA4FB}" srcOrd="0" destOrd="0" presId="urn:microsoft.com/office/officeart/2005/8/layout/process4"/>
    <dgm:cxn modelId="{03251ECB-9423-482C-94BA-AD5A83849241}" srcId="{62CA58C9-04EB-4AA9-83C6-5B73249CBEF7}" destId="{F36F804A-7E62-4476-9FC2-80451F374C7C}" srcOrd="2" destOrd="0" parTransId="{CB41E27D-C660-4A2A-9999-F95B5F8381DE}" sibTransId="{BA113A93-75E6-4172-9201-8F625E92FE3B}"/>
    <dgm:cxn modelId="{67335DAD-BAB1-401E-BB4A-15C50D71F91A}" type="presOf" srcId="{F36F804A-7E62-4476-9FC2-80451F374C7C}" destId="{70469794-5689-46B4-B0C6-DAF888764BCD}" srcOrd="0" destOrd="0" presId="urn:microsoft.com/office/officeart/2005/8/layout/process4"/>
    <dgm:cxn modelId="{AA10CA55-AF3B-46C5-85DE-E488C5BA1D8C}" type="presOf" srcId="{62CA58C9-04EB-4AA9-83C6-5B73249CBEF7}" destId="{7938AC59-4318-4932-83E6-CBCEF93A4893}" srcOrd="0" destOrd="0" presId="urn:microsoft.com/office/officeart/2005/8/layout/process4"/>
    <dgm:cxn modelId="{BEC242A6-B438-4336-B9AF-3CA9A473B8A7}" type="presOf" srcId="{C48F87B3-6C72-4C7E-A3D6-7A9EC4E0F4EB}" destId="{F589CDBB-C143-4E64-96D7-154CC13C3F7D}" srcOrd="0" destOrd="0" presId="urn:microsoft.com/office/officeart/2005/8/layout/process4"/>
    <dgm:cxn modelId="{DB5579DE-5E6E-4609-994F-5AB9D8E57D3B}" srcId="{62CA58C9-04EB-4AA9-83C6-5B73249CBEF7}" destId="{CF9D4E09-D097-4E5C-A426-9686875FFDA0}" srcOrd="1" destOrd="0" parTransId="{17DD60C4-8EB0-4DAD-B6B5-58C35822624F}" sibTransId="{10085B6F-2676-4BD8-A13A-BBB51D77F52A}"/>
    <dgm:cxn modelId="{16C2386C-A520-4663-B933-3A6C847953FB}" type="presOf" srcId="{CF9D4E09-D097-4E5C-A426-9686875FFDA0}" destId="{C9C18017-3A94-49D4-B121-064EFF58882C}" srcOrd="0" destOrd="0" presId="urn:microsoft.com/office/officeart/2005/8/layout/process4"/>
    <dgm:cxn modelId="{93E673B4-C514-4FAE-AB1F-1640BFEAAFC8}" srcId="{62CA58C9-04EB-4AA9-83C6-5B73249CBEF7}" destId="{C6A696A3-B601-443D-B7DB-5B7E784CEB23}" srcOrd="3" destOrd="0" parTransId="{BA02F0C7-6EA7-489C-81BD-991860BEEF6C}" sibTransId="{19113527-7764-40D3-A87D-05F7F7E6D550}"/>
    <dgm:cxn modelId="{D8829A48-6D32-4FFC-B44B-3917DA81EE6E}" type="presParOf" srcId="{7938AC59-4318-4932-83E6-CBCEF93A4893}" destId="{D6D89284-BA36-4EE4-BE49-3C376822FCDA}" srcOrd="0" destOrd="0" presId="urn:microsoft.com/office/officeart/2005/8/layout/process4"/>
    <dgm:cxn modelId="{5AAA4527-F3B7-4466-AA47-58FDE1EF146E}" type="presParOf" srcId="{D6D89284-BA36-4EE4-BE49-3C376822FCDA}" destId="{5F10952F-BB5B-4CD5-A20A-7C267E5CA752}" srcOrd="0" destOrd="0" presId="urn:microsoft.com/office/officeart/2005/8/layout/process4"/>
    <dgm:cxn modelId="{DC8AAE1C-17B6-4F84-8E8E-68BE780ECCE3}" type="presParOf" srcId="{7938AC59-4318-4932-83E6-CBCEF93A4893}" destId="{B5163AC1-CDE8-4CB7-BF5F-87B5C8F3A975}" srcOrd="1" destOrd="0" presId="urn:microsoft.com/office/officeart/2005/8/layout/process4"/>
    <dgm:cxn modelId="{B23C685C-01C7-4D58-97A2-E584C5960252}" type="presParOf" srcId="{7938AC59-4318-4932-83E6-CBCEF93A4893}" destId="{458FCCA9-E651-4DC9-A73E-F8AABEA89C1D}" srcOrd="2" destOrd="0" presId="urn:microsoft.com/office/officeart/2005/8/layout/process4"/>
    <dgm:cxn modelId="{BDF6D495-3A7D-40F3-B89C-CE8A88086E72}" type="presParOf" srcId="{458FCCA9-E651-4DC9-A73E-F8AABEA89C1D}" destId="{CC6A0218-D13F-412B-9615-CB904C0FA4FB}" srcOrd="0" destOrd="0" presId="urn:microsoft.com/office/officeart/2005/8/layout/process4"/>
    <dgm:cxn modelId="{5714F40F-54EB-4A5D-B9C5-CC11AB0D154C}" type="presParOf" srcId="{7938AC59-4318-4932-83E6-CBCEF93A4893}" destId="{43249432-CCF6-4D03-A46A-2EF87C1CF9DB}" srcOrd="3" destOrd="0" presId="urn:microsoft.com/office/officeart/2005/8/layout/process4"/>
    <dgm:cxn modelId="{7038E9FB-52D4-4E9D-AFB5-0729E25301EA}" type="presParOf" srcId="{7938AC59-4318-4932-83E6-CBCEF93A4893}" destId="{FD16A235-CCD4-4D43-96D2-98F1883E41F0}" srcOrd="4" destOrd="0" presId="urn:microsoft.com/office/officeart/2005/8/layout/process4"/>
    <dgm:cxn modelId="{1E0E1168-F5B0-4CF8-954A-E87EA3ECFC04}" type="presParOf" srcId="{FD16A235-CCD4-4D43-96D2-98F1883E41F0}" destId="{70469794-5689-46B4-B0C6-DAF888764BCD}" srcOrd="0" destOrd="0" presId="urn:microsoft.com/office/officeart/2005/8/layout/process4"/>
    <dgm:cxn modelId="{0D8B8E00-35B1-4D6C-B9A3-DDE5B623ACDC}" type="presParOf" srcId="{7938AC59-4318-4932-83E6-CBCEF93A4893}" destId="{DC36F2E1-B105-421E-A59A-E604F771A321}" srcOrd="5" destOrd="0" presId="urn:microsoft.com/office/officeart/2005/8/layout/process4"/>
    <dgm:cxn modelId="{FADF3BA0-CA70-427C-9C91-EF0297ADB214}" type="presParOf" srcId="{7938AC59-4318-4932-83E6-CBCEF93A4893}" destId="{CC6C949E-8315-4B49-B1F8-7C2AF9C9C072}" srcOrd="6" destOrd="0" presId="urn:microsoft.com/office/officeart/2005/8/layout/process4"/>
    <dgm:cxn modelId="{E44F34F5-2934-4F6C-BFE7-71F7024F32CB}" type="presParOf" srcId="{CC6C949E-8315-4B49-B1F8-7C2AF9C9C072}" destId="{C9C18017-3A94-49D4-B121-064EFF58882C}" srcOrd="0" destOrd="0" presId="urn:microsoft.com/office/officeart/2005/8/layout/process4"/>
    <dgm:cxn modelId="{1FB14EB5-B220-4682-8681-4A9EC95E741D}" type="presParOf" srcId="{7938AC59-4318-4932-83E6-CBCEF93A4893}" destId="{C0870C5E-35E9-45B6-9745-498A95563702}" srcOrd="7" destOrd="0" presId="urn:microsoft.com/office/officeart/2005/8/layout/process4"/>
    <dgm:cxn modelId="{8DE94DF6-8C27-440B-9DA6-E07F4BB3DB82}" type="presParOf" srcId="{7938AC59-4318-4932-83E6-CBCEF93A4893}" destId="{E9E454F1-A87B-43B6-BF99-9F4F0EA06EB2}" srcOrd="8" destOrd="0" presId="urn:microsoft.com/office/officeart/2005/8/layout/process4"/>
    <dgm:cxn modelId="{3B18263C-0B43-4715-A3EF-6A8C7503EF6A}" type="presParOf" srcId="{E9E454F1-A87B-43B6-BF99-9F4F0EA06EB2}" destId="{F589CDBB-C143-4E64-96D7-154CC13C3F7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0952F-BB5B-4CD5-A20A-7C267E5CA752}">
      <dsp:nvSpPr>
        <dsp:cNvPr id="0" name=""/>
        <dsp:cNvSpPr/>
      </dsp:nvSpPr>
      <dsp:spPr>
        <a:xfrm>
          <a:off x="0" y="3789449"/>
          <a:ext cx="8332960" cy="621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vi-VN" sz="2200" b="0" i="0" kern="1200" dirty="0" smtClean="0">
              <a:solidFill>
                <a:schemeClr val="bg1"/>
              </a:solidFill>
              <a:effectLst/>
              <a:latin typeface="Arial Regular"/>
              <a:ea typeface="+mn-ea"/>
              <a:cs typeface="+mn-cs"/>
            </a:rPr>
            <a:t>Che giấu sự hoạt động</a:t>
          </a:r>
          <a:endParaRPr lang="en-US" sz="2200" kern="1200" dirty="0">
            <a:solidFill>
              <a:schemeClr val="bg1"/>
            </a:solidFill>
          </a:endParaRPr>
        </a:p>
      </dsp:txBody>
      <dsp:txXfrm>
        <a:off x="0" y="3789449"/>
        <a:ext cx="8332960" cy="621690"/>
      </dsp:txXfrm>
    </dsp:sp>
    <dsp:sp modelId="{CC6A0218-D13F-412B-9615-CB904C0FA4FB}">
      <dsp:nvSpPr>
        <dsp:cNvPr id="0" name=""/>
        <dsp:cNvSpPr/>
      </dsp:nvSpPr>
      <dsp:spPr>
        <a:xfrm rot="10800000">
          <a:off x="0" y="2842614"/>
          <a:ext cx="8332960" cy="95616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vi-VN" sz="2200" b="0" i="0" kern="1200" dirty="0" smtClean="0">
              <a:solidFill>
                <a:schemeClr val="bg1"/>
              </a:solidFill>
              <a:effectLst/>
              <a:latin typeface="Arial Regular"/>
              <a:ea typeface="+mn-ea"/>
              <a:cs typeface="+mn-cs"/>
            </a:rPr>
            <a:t>Thực hiện các hoạt động độc hại</a:t>
          </a:r>
          <a:endParaRPr lang="en-US" sz="2200" kern="1200" dirty="0">
            <a:solidFill>
              <a:schemeClr val="bg1"/>
            </a:solidFill>
          </a:endParaRPr>
        </a:p>
      </dsp:txBody>
      <dsp:txXfrm rot="10800000">
        <a:off x="0" y="2842614"/>
        <a:ext cx="8332960" cy="621284"/>
      </dsp:txXfrm>
    </dsp:sp>
    <dsp:sp modelId="{70469794-5689-46B4-B0C6-DAF888764BCD}">
      <dsp:nvSpPr>
        <dsp:cNvPr id="0" name=""/>
        <dsp:cNvSpPr/>
      </dsp:nvSpPr>
      <dsp:spPr>
        <a:xfrm rot="10800000">
          <a:off x="0" y="1895779"/>
          <a:ext cx="8332960" cy="95616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vi-VN" sz="2200" b="0" i="0" kern="1200" dirty="0" smtClean="0">
              <a:solidFill>
                <a:schemeClr val="bg1"/>
              </a:solidFill>
              <a:effectLst/>
              <a:latin typeface="Arial Regular"/>
              <a:ea typeface="+mn-ea"/>
              <a:cs typeface="+mn-cs"/>
            </a:rPr>
            <a:t>Mở cửa hậu cho kẻ tấn công</a:t>
          </a:r>
          <a:endParaRPr lang="en-US" sz="2200" kern="1200" dirty="0">
            <a:solidFill>
              <a:schemeClr val="bg1"/>
            </a:solidFill>
          </a:endParaRPr>
        </a:p>
      </dsp:txBody>
      <dsp:txXfrm rot="10800000">
        <a:off x="0" y="1895779"/>
        <a:ext cx="8332960" cy="621284"/>
      </dsp:txXfrm>
    </dsp:sp>
    <dsp:sp modelId="{C9C18017-3A94-49D4-B121-064EFF58882C}">
      <dsp:nvSpPr>
        <dsp:cNvPr id="0" name=""/>
        <dsp:cNvSpPr/>
      </dsp:nvSpPr>
      <dsp:spPr>
        <a:xfrm rot="10800000">
          <a:off x="0" y="948944"/>
          <a:ext cx="8332960" cy="95616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vi-VN" sz="2200" b="0" i="0" kern="1200" dirty="0" smtClean="0">
              <a:solidFill>
                <a:schemeClr val="bg1"/>
              </a:solidFill>
              <a:effectLst/>
              <a:latin typeface="Arial Regular"/>
              <a:ea typeface="+mn-ea"/>
              <a:cs typeface="+mn-cs"/>
            </a:rPr>
            <a:t>Điều khiển và kiểm soát hệ thống</a:t>
          </a:r>
          <a:endParaRPr lang="en-US" sz="2200" kern="1200" dirty="0">
            <a:solidFill>
              <a:schemeClr val="bg1"/>
            </a:solidFill>
          </a:endParaRPr>
        </a:p>
      </dsp:txBody>
      <dsp:txXfrm rot="10800000">
        <a:off x="0" y="948944"/>
        <a:ext cx="8332960" cy="621284"/>
      </dsp:txXfrm>
    </dsp:sp>
    <dsp:sp modelId="{F589CDBB-C143-4E64-96D7-154CC13C3F7D}">
      <dsp:nvSpPr>
        <dsp:cNvPr id="0" name=""/>
        <dsp:cNvSpPr/>
      </dsp:nvSpPr>
      <dsp:spPr>
        <a:xfrm rot="10800000">
          <a:off x="0" y="2109"/>
          <a:ext cx="8332960" cy="95616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vi-VN" sz="2200" b="0" i="0" kern="1200" dirty="0" smtClean="0">
              <a:solidFill>
                <a:schemeClr val="bg1"/>
              </a:solidFill>
              <a:effectLst/>
              <a:latin typeface="Arial Regular"/>
              <a:ea typeface="+mn-ea"/>
              <a:cs typeface="+mn-cs"/>
            </a:rPr>
            <a:t>Xâm nhập vào hệ thống</a:t>
          </a:r>
          <a:endParaRPr lang="en-US" sz="2200" kern="1200" dirty="0">
            <a:solidFill>
              <a:schemeClr val="bg1"/>
            </a:solidFill>
          </a:endParaRPr>
        </a:p>
      </dsp:txBody>
      <dsp:txXfrm rot="10800000">
        <a:off x="0" y="2109"/>
        <a:ext cx="8332960" cy="6212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DAE5C5-28DC-4CDE-A1D7-76DD75F92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B62C77-6608-445B-933C-622D43C03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3AE7D-7E4C-421E-B7E6-BBEA545194EA}" type="datetimeFigureOut">
              <a:rPr lang="en-US" smtClean="0"/>
              <a:t>24-Jul-23</a:t>
            </a:fld>
            <a:endParaRPr lang="en-US"/>
          </a:p>
        </p:txBody>
      </p:sp>
      <p:sp>
        <p:nvSpPr>
          <p:cNvPr id="4" name="Footer Placeholder 3">
            <a:extLst>
              <a:ext uri="{FF2B5EF4-FFF2-40B4-BE49-F238E27FC236}">
                <a16:creationId xmlns:a16="http://schemas.microsoft.com/office/drawing/2014/main" id="{512CB6DC-3B6C-4F39-8784-7F9137B99B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C72E688-A948-4854-81D7-866826A927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D093CA-8AD3-4D40-85E2-89871B605616}" type="slidenum">
              <a:rPr lang="en-US" smtClean="0"/>
              <a:t>‹#›</a:t>
            </a:fld>
            <a:endParaRPr lang="en-US"/>
          </a:p>
        </p:txBody>
      </p:sp>
    </p:spTree>
    <p:extLst>
      <p:ext uri="{BB962C8B-B14F-4D97-AF65-F5344CB8AC3E}">
        <p14:creationId xmlns:p14="http://schemas.microsoft.com/office/powerpoint/2010/main" val="2472383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24-Jul-23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404789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Nguyên tắc hoạt động của mã độc thường bao gồm các bước sau:</a:t>
            </a:r>
          </a:p>
          <a:p>
            <a:r>
              <a:rPr lang="vi-VN" sz="1200" b="0" i="0" kern="1200" dirty="0" smtClean="0">
                <a:solidFill>
                  <a:schemeClr val="tx1"/>
                </a:solidFill>
                <a:effectLst/>
                <a:latin typeface="Arial Regular"/>
                <a:ea typeface="+mn-ea"/>
                <a:cs typeface="+mn-cs"/>
              </a:rPr>
              <a:t>Xâm nhập vào hệ thống: Mã độc thường sử dụng các lỗ hổng bảo mật hoặc phương pháp xâm nhập khác để xâm nhập vào hệ thống máy tính hoặc thiết bị khác.</a:t>
            </a:r>
          </a:p>
          <a:p>
            <a:r>
              <a:rPr lang="vi-VN" sz="1200" b="0" i="0" kern="1200" dirty="0" smtClean="0">
                <a:solidFill>
                  <a:schemeClr val="tx1"/>
                </a:solidFill>
                <a:effectLst/>
                <a:latin typeface="Arial Regular"/>
                <a:ea typeface="+mn-ea"/>
                <a:cs typeface="+mn-cs"/>
              </a:rPr>
              <a:t>Điều khiển và kiểm soát hệ thống: Sau khi xâm nhập thành công, mã độc sẽ tìm cách lấy quyền điều khiển và kiểm soát hệ thống. Điều này cho phép kẻ tấn công có thể thực hiện các hoạt động độc hại trên hệ thống mà không bị phát hiện.</a:t>
            </a:r>
          </a:p>
          <a:p>
            <a:r>
              <a:rPr lang="vi-VN" sz="1200" b="0" i="0" kern="1200" dirty="0" smtClean="0">
                <a:solidFill>
                  <a:schemeClr val="tx1"/>
                </a:solidFill>
                <a:effectLst/>
                <a:latin typeface="Arial Regular"/>
                <a:ea typeface="+mn-ea"/>
                <a:cs typeface="+mn-cs"/>
              </a:rPr>
              <a:t>Mở cửa sau cho kẻ tấn công: Mã độc thường sẽ tạo ra các lỗ hổng hoặc cửa sau trên hệ thống, cho phép kẻ tấn công có thể tiếp tục tấn công hoặc truy cập vào hệ thống sau này mà không cần phải xâm nhập lại.</a:t>
            </a:r>
          </a:p>
          <a:p>
            <a:r>
              <a:rPr lang="vi-VN" sz="1200" b="0" i="0" kern="1200" dirty="0" smtClean="0">
                <a:solidFill>
                  <a:schemeClr val="tx1"/>
                </a:solidFill>
                <a:effectLst/>
                <a:latin typeface="Arial Regular"/>
                <a:ea typeface="+mn-ea"/>
                <a:cs typeface="+mn-cs"/>
              </a:rPr>
              <a:t>Thực hiện các hoạt động độc hại: Mã độc thường sẽ thực hiện các hoạt động độc hại trên hệ thống, bao gồm việc tạo ra các file giả mạo, thay đổi các cài đặt hệ thống, mã hoá các tệp tin quan trọng, đánh cắp thông tin cá nhân hoặc thông tin quan trọng, và thậm chí là điều khiển các thiết bị khác trong mạng của nạn nhân.</a:t>
            </a:r>
          </a:p>
          <a:p>
            <a:r>
              <a:rPr lang="vi-VN" sz="1200" b="0" i="0" kern="1200" dirty="0" smtClean="0">
                <a:solidFill>
                  <a:schemeClr val="tx1"/>
                </a:solidFill>
                <a:effectLst/>
                <a:latin typeface="Arial Regular"/>
                <a:ea typeface="+mn-ea"/>
                <a:cs typeface="+mn-cs"/>
              </a:rPr>
              <a:t>Che giấu sự</a:t>
            </a:r>
            <a:r>
              <a:rPr lang="vi-VN" sz="1200" b="0" i="0" kern="1200" baseline="0" dirty="0" smtClean="0">
                <a:solidFill>
                  <a:schemeClr val="tx1"/>
                </a:solidFill>
                <a:effectLst/>
                <a:latin typeface="Arial Regular"/>
                <a:ea typeface="+mn-ea"/>
                <a:cs typeface="+mn-cs"/>
              </a:rPr>
              <a:t> </a:t>
            </a:r>
            <a:r>
              <a:rPr lang="vi-VN" sz="1200" b="0" i="0" kern="1200" dirty="0" smtClean="0">
                <a:solidFill>
                  <a:schemeClr val="tx1"/>
                </a:solidFill>
                <a:effectLst/>
                <a:latin typeface="Arial Regular"/>
                <a:ea typeface="+mn-ea"/>
                <a:cs typeface="+mn-cs"/>
              </a:rPr>
              <a:t>hoạt động: Mã độc thường sẽ giấu kín hoạt động của mình để tránh bị phát hiện và gỡ bỏ khỏi hệ thống. Điều này có thể bao gồm việc tránh các chương trình chống virus, mã hóa các tệp tin hoặc các kết nối mạng bằng các phương thức mã hóa chéo, hoặc thay đổi các cài đặt hệ thống để tránh bị phát hiện.</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20</a:t>
            </a:fld>
            <a:endParaRPr lang="en-US" dirty="0"/>
          </a:p>
        </p:txBody>
      </p:sp>
    </p:spTree>
    <p:extLst>
      <p:ext uri="{BB962C8B-B14F-4D97-AF65-F5344CB8AC3E}">
        <p14:creationId xmlns:p14="http://schemas.microsoft.com/office/powerpoint/2010/main" val="177770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WannaCry là một loại ransomware dựa trên mã độc worm, được thiết kế để tấn công vào các hệ thống máy tính chạy hệ điều hành Windows. Cơ chế hoạt động của WannaCry như sau:</a:t>
            </a:r>
          </a:p>
          <a:p>
            <a:r>
              <a:rPr lang="vi-VN" sz="1200" b="0" i="0" kern="1200" dirty="0" smtClean="0">
                <a:solidFill>
                  <a:schemeClr val="tx1"/>
                </a:solidFill>
                <a:effectLst/>
                <a:latin typeface="Arial Regular"/>
                <a:ea typeface="+mn-ea"/>
                <a:cs typeface="+mn-cs"/>
              </a:rPr>
              <a:t>Lây nhiễm vào hệ thống máy tính: WannaCry sử dụng các lỗ hổng bảo mật trên hệ điều hành Windows để lây nhiễm vào hệ thống máy tính của nạn nhân. Khi một máy tính bị nhiễm, WannaCry sẽ tìm kiếm các hệ thống máy tính khác trong mạng và lây nhiễm sang chúng.</a:t>
            </a:r>
          </a:p>
          <a:p>
            <a:r>
              <a:rPr lang="vi-VN" sz="1200" b="0" i="0" kern="1200" dirty="0" smtClean="0">
                <a:solidFill>
                  <a:schemeClr val="tx1"/>
                </a:solidFill>
                <a:effectLst/>
                <a:latin typeface="Arial Regular"/>
                <a:ea typeface="+mn-ea"/>
                <a:cs typeface="+mn-cs"/>
              </a:rPr>
              <a:t>Mã hóa các tệp tin: Sau khi lây nhiễm vào hệ thống máy tính của nạn nhân, WannaCry sẽ mã hóa các tệp tin trên máy tính của họ bằng cách sử dụng một thuật toán mã hóa mạnh. Các tệp tin đã bị mã hóa sẽ không thể đọc được và trở thành vô dụng.</a:t>
            </a:r>
          </a:p>
          <a:p>
            <a:r>
              <a:rPr lang="vi-VN" sz="1200" b="0" i="0" kern="1200" dirty="0" smtClean="0">
                <a:solidFill>
                  <a:schemeClr val="tx1"/>
                </a:solidFill>
                <a:effectLst/>
                <a:latin typeface="Arial Regular"/>
                <a:ea typeface="+mn-ea"/>
                <a:cs typeface="+mn-cs"/>
              </a:rPr>
              <a:t>Hiển thị thông báo yêu cầu tiền chuộc: Sau khi các tệp tin trên máy tính đã bị mã hóa, WannaCry sẽ hiển thị một thông báo yêu cầu nạn nhân phải trả một khoản tiền chuộc để giải mã các tệp tin này. Thông báo này sẽ hiển thị trên màn hình nạn nhân và cung cấp hướng dẫn chi tiết về cách thanh toán tiền chuộc.</a:t>
            </a:r>
          </a:p>
          <a:p>
            <a:r>
              <a:rPr lang="vi-VN" sz="1200" b="0" i="0" kern="1200" dirty="0" smtClean="0">
                <a:solidFill>
                  <a:schemeClr val="tx1"/>
                </a:solidFill>
                <a:effectLst/>
                <a:latin typeface="Arial Regular"/>
                <a:ea typeface="+mn-ea"/>
                <a:cs typeface="+mn-cs"/>
              </a:rPr>
              <a:t>Lan truyền sang các hệ thống khác: WannaCry có khả năng tự động lây nhiễm sang các hệ thống máy tính khác trong mạng. Điều này có nghĩa là nó có thể lan truyền rất nhanh và chịu trách nhiệm cho một trong những cuộc tấn công ransomware lớn nhất trong lịch sử.</a:t>
            </a:r>
          </a:p>
          <a:p>
            <a:r>
              <a:rPr lang="vi-VN" sz="1200" b="0" i="0" kern="1200" dirty="0" smtClean="0">
                <a:solidFill>
                  <a:schemeClr val="tx1"/>
                </a:solidFill>
                <a:effectLst/>
                <a:latin typeface="Arial Regular"/>
                <a:ea typeface="+mn-ea"/>
                <a:cs typeface="+mn-cs"/>
              </a:rPr>
              <a:t>WannaCry đã gây ra thiệt hại nghiêm trọng cho hàng ngàn tổ chức và doanh nghiệp trên khắp thế giới.</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24</a:t>
            </a:fld>
            <a:endParaRPr lang="en-US" dirty="0"/>
          </a:p>
        </p:txBody>
      </p:sp>
    </p:spTree>
    <p:extLst>
      <p:ext uri="{BB962C8B-B14F-4D97-AF65-F5344CB8AC3E}">
        <p14:creationId xmlns:p14="http://schemas.microsoft.com/office/powerpoint/2010/main" val="3383778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25</a:t>
            </a:fld>
            <a:endParaRPr lang="en-US" dirty="0"/>
          </a:p>
        </p:txBody>
      </p:sp>
    </p:spTree>
    <p:extLst>
      <p:ext uri="{BB962C8B-B14F-4D97-AF65-F5344CB8AC3E}">
        <p14:creationId xmlns:p14="http://schemas.microsoft.com/office/powerpoint/2010/main" val="331217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Mã độc có rất nhiều hình thái khác nhau và để phát hiện được mã độc </a:t>
            </a:r>
          </a:p>
          <a:p>
            <a:r>
              <a:rPr lang="vi-VN" dirty="0" smtClean="0"/>
              <a:t>tồn tại trong máy tính, trong hệ thống mạng là việc không dễ dàng. Đối </a:t>
            </a:r>
          </a:p>
          <a:p>
            <a:r>
              <a:rPr lang="vi-VN" dirty="0" smtClean="0"/>
              <a:t>với người dùng thông thường họ thường chỉ nhận biết khả năng máy tính </a:t>
            </a:r>
          </a:p>
          <a:p>
            <a:r>
              <a:rPr lang="vi-VN" dirty="0" smtClean="0"/>
              <a:t>bị nhiễm mã độc thông qua một số dấu hiệu như : </a:t>
            </a:r>
          </a:p>
          <a:p>
            <a:r>
              <a:rPr lang="vi-VN" dirty="0" smtClean="0"/>
              <a:t>Sự chậm chạp của hệ thống: Mã độc thường sử dụng nhiều tài nguyên của hệ thống, dẫn đến sự chậm chạp hoặc không đáp ứng của hệ thống.</a:t>
            </a:r>
          </a:p>
          <a:p>
            <a:endParaRPr lang="vi-VN" dirty="0" smtClean="0"/>
          </a:p>
          <a:p>
            <a:r>
              <a:rPr lang="vi-VN" dirty="0" smtClean="0"/>
              <a:t>Tự động khởi động lại hoặc tắt máy tính: Mã độc có thể gây ra sự cố với hệ thống hoặc tắt máy tính một cách tự động.</a:t>
            </a:r>
          </a:p>
          <a:p>
            <a:endParaRPr lang="vi-VN" dirty="0" smtClean="0"/>
          </a:p>
        </p:txBody>
      </p:sp>
      <p:sp>
        <p:nvSpPr>
          <p:cNvPr id="4" name="Slide Number Placeholder 3"/>
          <p:cNvSpPr>
            <a:spLocks noGrp="1"/>
          </p:cNvSpPr>
          <p:nvPr>
            <p:ph type="sldNum" sz="quarter" idx="10"/>
          </p:nvPr>
        </p:nvSpPr>
        <p:spPr/>
        <p:txBody>
          <a:bodyPr/>
          <a:lstStyle/>
          <a:p>
            <a:fld id="{F52A25F9-16D3-E64A-8639-7B020C319E7B}" type="slidenum">
              <a:rPr lang="en-US" smtClean="0"/>
              <a:pPr/>
              <a:t>26</a:t>
            </a:fld>
            <a:endParaRPr lang="en-US" dirty="0"/>
          </a:p>
        </p:txBody>
      </p:sp>
    </p:spTree>
    <p:extLst>
      <p:ext uri="{BB962C8B-B14F-4D97-AF65-F5344CB8AC3E}">
        <p14:creationId xmlns:p14="http://schemas.microsoft.com/office/powerpoint/2010/main" val="62074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Sự xuất hiện của các cửa sổ pop-up hoặc thông báo lạ: Mã độc có thể hiển thị các thông báo lạ hoặc cửa sổ pop-up trên màn hình máy tính.</a:t>
            </a:r>
          </a:p>
          <a:p>
            <a:endParaRPr lang="vi-VN" dirty="0" smtClean="0"/>
          </a:p>
          <a:p>
            <a:r>
              <a:rPr lang="vi-VN" dirty="0" smtClean="0"/>
              <a:t>Sự thay đổi hoặc xóa các tệp tin quan trọng: Mã độc có thể thay đổi hoặc xóa các tệp tin quan trọng trên hệ thống.</a:t>
            </a:r>
          </a:p>
          <a:p>
            <a:endParaRPr lang="vi-VN" dirty="0" smtClean="0"/>
          </a:p>
          <a:p>
            <a:r>
              <a:rPr lang="vi-VN" dirty="0" smtClean="0"/>
              <a:t>Mã hóa các tệp tin quan trọng: Một số loại mã độc, chẳng hạn như ransomware, có thể mã hóa các tệp tin quan trọng trên hệ thống và yêu cầu nạn nhân phải trả tiền để nhận chìa khóa giải mã.</a:t>
            </a:r>
          </a:p>
          <a:p>
            <a:endParaRPr lang="vi-VN" dirty="0" smtClean="0"/>
          </a:p>
          <a:p>
            <a:r>
              <a:rPr lang="vi-VN" dirty="0" smtClean="0"/>
              <a:t>Sự kiểm soát từ xa của hệ thống: Mã độc có thể cho phép kẻ tấn công có thể kiểm soát từ xa hệ thống máy tính của nạn nhân.</a:t>
            </a:r>
          </a:p>
          <a:p>
            <a:endParaRPr lang="vi-VN" dirty="0" smtClean="0"/>
          </a:p>
          <a:p>
            <a:r>
              <a:rPr lang="vi-VN" dirty="0" smtClean="0"/>
              <a:t>Sự lây lan sang các máy tính khác trong mạng: Mã độc có thể lây lan sang các máy tính khác trong mạng bằng cách sử dụng các lỗ hổng bảo mật.</a:t>
            </a:r>
          </a:p>
          <a:p>
            <a:endParaRPr lang="vi-VN" dirty="0" smtClean="0"/>
          </a:p>
          <a:p>
            <a:r>
              <a:rPr lang="vi-VN" dirty="0" smtClean="0"/>
              <a:t>Sự thay đổi cài đặt hệ thống: Mã độc có thể thay đổi cài đặt hệ thống, bao gồm cài đặt tường lửa hoặc cài đặt mạng, để cho phép kẻ tấn công có thể tiếp tục tấn công hệ thống.</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27</a:t>
            </a:fld>
            <a:endParaRPr lang="en-US" dirty="0"/>
          </a:p>
        </p:txBody>
      </p:sp>
    </p:spTree>
    <p:extLst>
      <p:ext uri="{BB962C8B-B14F-4D97-AF65-F5344CB8AC3E}">
        <p14:creationId xmlns:p14="http://schemas.microsoft.com/office/powerpoint/2010/main" val="2640283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Đội ngũ tình báo mối đe dọa rất thường xuyên sử dụng các chỉ số được xác định từ phân tích mã độc để phân loại cuộc tấn công và quy cho các mối đe dọa đã biết. Phân tích mã độc có thể giúp bạn có thông tin về ai có thể ở phía sau cuộc tấn công (đối thủ cạnh tranh, nhóm tấn công được tài trợ bởi nhà nước, v.v.)</a:t>
            </a:r>
          </a:p>
          <a:p>
            <a:r>
              <a:rPr lang="vi-VN" sz="1200" b="0" i="0" kern="1200" dirty="0" smtClean="0">
                <a:solidFill>
                  <a:schemeClr val="tx1"/>
                </a:solidFill>
                <a:effectLst/>
                <a:latin typeface="Arial Regular"/>
                <a:ea typeface="+mn-ea"/>
                <a:cs typeface="+mn-cs"/>
              </a:rPr>
              <a:t>Đội ngũ tình báo mối đe dọa thường sử dụng các chỉ số được xác định từ phân tích mã độc để:</a:t>
            </a:r>
          </a:p>
          <a:p>
            <a:r>
              <a:rPr lang="vi-VN" sz="1200" b="0" i="0" kern="1200" dirty="0" smtClean="0">
                <a:solidFill>
                  <a:schemeClr val="tx1"/>
                </a:solidFill>
                <a:effectLst/>
                <a:latin typeface="Arial Regular"/>
                <a:ea typeface="+mn-ea"/>
                <a:cs typeface="+mn-cs"/>
              </a:rPr>
              <a:t>Phân loại cuộc tấn công: Họ có thể xếp cuộc tấn công vào các loại khác nhau dựa trên các chỉ số như tên malware, các lệnh được sử dụng, chỉ số mạng, vv.</a:t>
            </a:r>
          </a:p>
          <a:p>
            <a:r>
              <a:rPr lang="vi-VN" sz="1200" b="0" i="0" kern="1200" dirty="0" smtClean="0">
                <a:solidFill>
                  <a:schemeClr val="tx1"/>
                </a:solidFill>
                <a:effectLst/>
                <a:latin typeface="Arial Regular"/>
                <a:ea typeface="+mn-ea"/>
                <a:cs typeface="+mn-cs"/>
              </a:rPr>
              <a:t>Quy cho các mối đe dọa: Họ có thể liên kết cuộc tấn công đó đến các nhóm hoặc mối đe dọa đã biết dựa trên các chỉ số được phát hiện.</a:t>
            </a:r>
          </a:p>
          <a:p>
            <a:r>
              <a:rPr lang="vi-VN" sz="1200" b="0" i="0" kern="1200" dirty="0" smtClean="0">
                <a:solidFill>
                  <a:schemeClr val="tx1"/>
                </a:solidFill>
                <a:effectLst/>
                <a:latin typeface="Arial Regular"/>
                <a:ea typeface="+mn-ea"/>
                <a:cs typeface="+mn-cs"/>
              </a:rPr>
              <a:t>Xác định các đặc điểm: Họ có thể xác định các đặc điểm của cuộc tấn công dựa trên hành vi và đặc điểm của mã độc.</a:t>
            </a:r>
          </a:p>
          <a:p>
            <a:r>
              <a:rPr lang="vi-VN" sz="1200" b="0" i="0" kern="1200" dirty="0" smtClean="0">
                <a:solidFill>
                  <a:schemeClr val="tx1"/>
                </a:solidFill>
                <a:effectLst/>
                <a:latin typeface="Arial Regular"/>
                <a:ea typeface="+mn-ea"/>
                <a:cs typeface="+mn-cs"/>
              </a:rPr>
              <a:t>Do đó, phân tích mã độc là công cụ hữu hiệu để đội ngũ tình báo mối đe dọa sử dụng để hiểu rõ hơn về cuộc tấn công, người đứng đằng sau và nhóm/tổ chức liên quan. Thông tin này giúp cải thiện khả năng phát hiện mối đe dọa và đối phó với chúng trong tương lai.</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35</a:t>
            </a:fld>
            <a:endParaRPr lang="en-US" dirty="0"/>
          </a:p>
        </p:txBody>
      </p:sp>
    </p:spTree>
    <p:extLst>
      <p:ext uri="{BB962C8B-B14F-4D97-AF65-F5344CB8AC3E}">
        <p14:creationId xmlns:p14="http://schemas.microsoft.com/office/powerpoint/2010/main" val="147198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Có 2 kỹ thuật phân tích mã độc chính là:</a:t>
            </a:r>
          </a:p>
          <a:p>
            <a:pPr marL="171450" indent="-171450">
              <a:buFontTx/>
              <a:buChar char="-"/>
            </a:pPr>
            <a:r>
              <a:rPr lang="vi-VN" dirty="0" smtClean="0"/>
              <a:t>Phân tích tĩnh</a:t>
            </a:r>
          </a:p>
          <a:p>
            <a:pPr marL="171450" indent="-171450">
              <a:buFontTx/>
              <a:buChar char="-"/>
            </a:pPr>
            <a:r>
              <a:rPr lang="vi-VN" dirty="0" smtClean="0"/>
              <a:t>Phân tích động</a:t>
            </a:r>
          </a:p>
          <a:p>
            <a:pPr marL="0" indent="0">
              <a:buFontTx/>
              <a:buNone/>
            </a:pPr>
            <a:r>
              <a:rPr lang="vi-VN" dirty="0" smtClean="0"/>
              <a:t>Trên</a:t>
            </a:r>
            <a:r>
              <a:rPr lang="vi-VN" baseline="0" dirty="0" smtClean="0"/>
              <a:t> thực tế thường sẽ phải kết hợp cả 2 phương pháp gọi là phân tích kết hợp.</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36</a:t>
            </a:fld>
            <a:endParaRPr lang="en-US" dirty="0"/>
          </a:p>
        </p:txBody>
      </p:sp>
    </p:spTree>
    <p:extLst>
      <p:ext uri="{BB962C8B-B14F-4D97-AF65-F5344CB8AC3E}">
        <p14:creationId xmlns:p14="http://schemas.microsoft.com/office/powerpoint/2010/main" val="3097385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Disassamble: dịch ngược</a:t>
            </a:r>
            <a:r>
              <a:rPr lang="vi-VN" baseline="0" dirty="0" smtClean="0"/>
              <a:t> chuyển mã máy về mã lệnh</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37</a:t>
            </a:fld>
            <a:endParaRPr lang="en-US" dirty="0"/>
          </a:p>
        </p:txBody>
      </p:sp>
    </p:spTree>
    <p:extLst>
      <p:ext uri="{BB962C8B-B14F-4D97-AF65-F5344CB8AC3E}">
        <p14:creationId xmlns:p14="http://schemas.microsoft.com/office/powerpoint/2010/main" val="2599053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Debug: gỡ</a:t>
            </a:r>
            <a:r>
              <a:rPr lang="vi-VN" baseline="0" dirty="0" smtClean="0"/>
              <a:t> rối (lỗi) chương trình</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39</a:t>
            </a:fld>
            <a:endParaRPr lang="en-US" dirty="0"/>
          </a:p>
        </p:txBody>
      </p:sp>
    </p:spTree>
    <p:extLst>
      <p:ext uri="{BB962C8B-B14F-4D97-AF65-F5344CB8AC3E}">
        <p14:creationId xmlns:p14="http://schemas.microsoft.com/office/powerpoint/2010/main" val="1067524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41</a:t>
            </a:fld>
            <a:endParaRPr lang="en-US" dirty="0"/>
          </a:p>
        </p:txBody>
      </p:sp>
    </p:spTree>
    <p:extLst>
      <p:ext uri="{BB962C8B-B14F-4D97-AF65-F5344CB8AC3E}">
        <p14:creationId xmlns:p14="http://schemas.microsoft.com/office/powerpoint/2010/main" val="17262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http://www.bkav.com.vn/tin_tuc_noi_bat/-/chi_tiet/601424/tong-ket-an-ninh-mang-nam-2018-va-du-bao-xu-huong-2019</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3875839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Tham</a:t>
            </a:r>
            <a:r>
              <a:rPr lang="en-US" baseline="0" dirty="0" smtClean="0"/>
              <a:t> </a:t>
            </a:r>
            <a:r>
              <a:rPr lang="en-US" baseline="0" dirty="0" err="1" smtClean="0"/>
              <a:t>khảo</a:t>
            </a:r>
            <a:r>
              <a:rPr lang="en-US" baseline="0" dirty="0" smtClean="0"/>
              <a:t>: </a:t>
            </a:r>
            <a:r>
              <a:rPr lang="en-US" baseline="0" dirty="0" err="1" smtClean="0"/>
              <a:t>phần</a:t>
            </a:r>
            <a:r>
              <a:rPr lang="en-US" baseline="0" dirty="0" smtClean="0"/>
              <a:t> 5 chapter 1.</a:t>
            </a:r>
          </a:p>
          <a:p>
            <a:r>
              <a:rPr lang="en-US" sz="1200" b="0" i="0" kern="1200" dirty="0" err="1" smtClean="0">
                <a:solidFill>
                  <a:schemeClr val="tx1"/>
                </a:solidFill>
                <a:effectLst/>
                <a:latin typeface="Arial Regular"/>
                <a:ea typeface="+mn-ea"/>
                <a:cs typeface="+mn-cs"/>
              </a:rPr>
              <a:t>Monnappa</a:t>
            </a:r>
            <a:r>
              <a:rPr lang="en-US" sz="1200" b="0" i="0" kern="1200" dirty="0" smtClean="0">
                <a:solidFill>
                  <a:schemeClr val="tx1"/>
                </a:solidFill>
                <a:effectLst/>
                <a:latin typeface="Arial Regular"/>
                <a:ea typeface="+mn-ea"/>
                <a:cs typeface="+mn-cs"/>
              </a:rPr>
              <a:t>, K. A. (2018). </a:t>
            </a:r>
            <a:r>
              <a:rPr lang="en-US" sz="1200" b="0" i="1" kern="1200" dirty="0" smtClean="0">
                <a:solidFill>
                  <a:schemeClr val="tx1"/>
                </a:solidFill>
                <a:effectLst/>
                <a:latin typeface="Arial Regular"/>
                <a:ea typeface="+mn-ea"/>
                <a:cs typeface="+mn-cs"/>
              </a:rPr>
              <a:t>Learning Malware Analysis: Explore the concepts, tools, and techniques to analyze and investigate Windows malware</a:t>
            </a:r>
            <a:r>
              <a:rPr lang="en-US" sz="1200" b="0" i="0" kern="1200" dirty="0" smtClean="0">
                <a:solidFill>
                  <a:schemeClr val="tx1"/>
                </a:solidFill>
                <a:effectLst/>
                <a:latin typeface="Arial Regular"/>
                <a:ea typeface="+mn-ea"/>
                <a:cs typeface="+mn-cs"/>
              </a:rPr>
              <a:t>. </a:t>
            </a:r>
            <a:r>
              <a:rPr lang="en-US" sz="1200" b="0" i="0" kern="1200" dirty="0" err="1" smtClean="0">
                <a:solidFill>
                  <a:schemeClr val="tx1"/>
                </a:solidFill>
                <a:effectLst/>
                <a:latin typeface="Arial Regular"/>
                <a:ea typeface="+mn-ea"/>
                <a:cs typeface="+mn-cs"/>
              </a:rPr>
              <a:t>Packt</a:t>
            </a:r>
            <a:r>
              <a:rPr lang="en-US" sz="1200" b="0" i="0" kern="1200" dirty="0" smtClean="0">
                <a:solidFill>
                  <a:schemeClr val="tx1"/>
                </a:solidFill>
                <a:effectLst/>
                <a:latin typeface="Arial Regular"/>
                <a:ea typeface="+mn-ea"/>
                <a:cs typeface="+mn-cs"/>
              </a:rPr>
              <a:t> Publishing Ltd.</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42</a:t>
            </a:fld>
            <a:endParaRPr lang="en-US" dirty="0"/>
          </a:p>
        </p:txBody>
      </p:sp>
    </p:spTree>
    <p:extLst>
      <p:ext uri="{BB962C8B-B14F-4D97-AF65-F5344CB8AC3E}">
        <p14:creationId xmlns:p14="http://schemas.microsoft.com/office/powerpoint/2010/main" val="427505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Số lượng cuộc tấn công mạng đang tăng lên đáng kể, nhắm vào các cơ quan chính phủ, quân đội, các tổ chức công cộng và tư nhân. Những cuộc tấn công mạng này tập trung vào việc tấn công cá nhân hoặc tổ chức để rút ra thông tin giá trị. Đôi khi, những cuộc tấn công mạng này được cho là liên quan đến tội phạm mạng hoặc các nhóm được tài trợ bởi nhà nước, nhưng cũng có thể được thực hiện bởi các nhóm cá nhân để đạt được mục tiêu của họ. Hầu hết những cuộc tấn công mạng này sử dụng phần mềm độc hại (còn gọi là phần mềm malware) để xâm nhập vào mục tiêu của họ. Kiến thức, kỹ năng và công cụ cần thiết để phân tích phần mềm độc hại là cần thiết để phát hiện, điều tra và phòng thủ chống lại những cuộc tấn công như vậy.</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138133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Mặc dù tất cả các loại malware đều được sử dụng cho mục đích độc hại, mục tiêu chính xác của malware có thể khác nhau tùy thuộc vào từng nhóm tác giả mối đe dọa. Các mục tiêu chính nhất có thể được phân loại thành:</a:t>
            </a:r>
          </a:p>
          <a:p>
            <a:r>
              <a:rPr lang="vi-VN" sz="1200" b="0" i="0" kern="1200" dirty="0" smtClean="0">
                <a:solidFill>
                  <a:schemeClr val="tx1"/>
                </a:solidFill>
                <a:effectLst/>
                <a:latin typeface="Arial Regular"/>
                <a:ea typeface="+mn-ea"/>
                <a:cs typeface="+mn-cs"/>
              </a:rPr>
              <a:t>• Gây gián đoạn hoạt động của hệ thống máy chủ</a:t>
            </a:r>
            <a:br>
              <a:rPr lang="vi-VN" sz="1200" b="0" i="0" kern="1200" dirty="0" smtClean="0">
                <a:solidFill>
                  <a:schemeClr val="tx1"/>
                </a:solidFill>
                <a:effectLst/>
                <a:latin typeface="Arial Regular"/>
                <a:ea typeface="+mn-ea"/>
                <a:cs typeface="+mn-cs"/>
              </a:rPr>
            </a:br>
            <a:r>
              <a:rPr lang="vi-VN" sz="1200" b="0" i="0" kern="1200" dirty="0" smtClean="0">
                <a:solidFill>
                  <a:schemeClr val="tx1"/>
                </a:solidFill>
                <a:effectLst/>
                <a:latin typeface="Arial Regular"/>
                <a:ea typeface="+mn-ea"/>
                <a:cs typeface="+mn-cs"/>
              </a:rPr>
              <a:t>• Đánh cắp thông tin quan trọng, chẳng hạn như thông tin cá nhân và tài chính</a:t>
            </a:r>
            <a:br>
              <a:rPr lang="vi-VN" sz="1200" b="0" i="0" kern="1200" dirty="0" smtClean="0">
                <a:solidFill>
                  <a:schemeClr val="tx1"/>
                </a:solidFill>
                <a:effectLst/>
                <a:latin typeface="Arial Regular"/>
                <a:ea typeface="+mn-ea"/>
                <a:cs typeface="+mn-cs"/>
              </a:rPr>
            </a:br>
            <a:r>
              <a:rPr lang="vi-VN" sz="1200" b="0" i="0" kern="1200" dirty="0" smtClean="0">
                <a:solidFill>
                  <a:schemeClr val="tx1"/>
                </a:solidFill>
                <a:effectLst/>
                <a:latin typeface="Arial Regular"/>
                <a:ea typeface="+mn-ea"/>
                <a:cs typeface="+mn-cs"/>
              </a:rPr>
              <a:t>• Truy cập trái phép vào hệ thống hoặc tài khoản</a:t>
            </a:r>
            <a:br>
              <a:rPr lang="vi-VN" sz="1200" b="0" i="0" kern="1200" dirty="0" smtClean="0">
                <a:solidFill>
                  <a:schemeClr val="tx1"/>
                </a:solidFill>
                <a:effectLst/>
                <a:latin typeface="Arial Regular"/>
                <a:ea typeface="+mn-ea"/>
                <a:cs typeface="+mn-cs"/>
              </a:rPr>
            </a:br>
            <a:r>
              <a:rPr lang="vi-VN" sz="1200" b="0" i="0" kern="1200" dirty="0" smtClean="0">
                <a:solidFill>
                  <a:schemeClr val="tx1"/>
                </a:solidFill>
                <a:effectLst/>
                <a:latin typeface="Arial Regular"/>
                <a:ea typeface="+mn-ea"/>
                <a:cs typeface="+mn-cs"/>
              </a:rPr>
              <a:t>• Gián điệp</a:t>
            </a:r>
            <a:br>
              <a:rPr lang="vi-VN" sz="1200" b="0" i="0" kern="1200" dirty="0" smtClean="0">
                <a:solidFill>
                  <a:schemeClr val="tx1"/>
                </a:solidFill>
                <a:effectLst/>
                <a:latin typeface="Arial Regular"/>
                <a:ea typeface="+mn-ea"/>
                <a:cs typeface="+mn-cs"/>
              </a:rPr>
            </a:br>
            <a:r>
              <a:rPr lang="vi-VN" sz="1200" b="0" i="0" kern="1200" dirty="0" smtClean="0">
                <a:solidFill>
                  <a:schemeClr val="tx1"/>
                </a:solidFill>
                <a:effectLst/>
                <a:latin typeface="Arial Regular"/>
                <a:ea typeface="+mn-ea"/>
                <a:cs typeface="+mn-cs"/>
              </a:rPr>
              <a:t>• Gửi thư rác</a:t>
            </a:r>
            <a:br>
              <a:rPr lang="vi-VN" sz="1200" b="0" i="0" kern="1200" dirty="0" smtClean="0">
                <a:solidFill>
                  <a:schemeClr val="tx1"/>
                </a:solidFill>
                <a:effectLst/>
                <a:latin typeface="Arial Regular"/>
                <a:ea typeface="+mn-ea"/>
                <a:cs typeface="+mn-cs"/>
              </a:rPr>
            </a:br>
            <a:r>
              <a:rPr lang="vi-VN" sz="1200" b="0" i="0" kern="1200" dirty="0" smtClean="0">
                <a:solidFill>
                  <a:schemeClr val="tx1"/>
                </a:solidFill>
                <a:effectLst/>
                <a:latin typeface="Arial Regular"/>
                <a:ea typeface="+mn-ea"/>
                <a:cs typeface="+mn-cs"/>
              </a:rPr>
              <a:t>• Sử dụng hệ thống của nạn nhân để thực hiện tấn công DDoS</a:t>
            </a:r>
            <a:br>
              <a:rPr lang="vi-VN" sz="1200" b="0" i="0" kern="1200" dirty="0" smtClean="0">
                <a:solidFill>
                  <a:schemeClr val="tx1"/>
                </a:solidFill>
                <a:effectLst/>
                <a:latin typeface="Arial Regular"/>
                <a:ea typeface="+mn-ea"/>
                <a:cs typeface="+mn-cs"/>
              </a:rPr>
            </a:br>
            <a:r>
              <a:rPr lang="vi-VN" sz="1200" b="0" i="0" kern="1200" dirty="0" smtClean="0">
                <a:solidFill>
                  <a:schemeClr val="tx1"/>
                </a:solidFill>
                <a:effectLst/>
                <a:latin typeface="Arial Regular"/>
                <a:ea typeface="+mn-ea"/>
                <a:cs typeface="+mn-cs"/>
              </a:rPr>
              <a:t>• Khóa tệp tin của nạn nhân trên máy chủ và yêu cầu tiền chuộc để mở khóa.</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310733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362766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Phân loại mã độc theo cơ chế</a:t>
            </a:r>
            <a:r>
              <a:rPr lang="vi-VN" baseline="0" dirty="0" smtClean="0"/>
              <a:t> lây nhiễm</a:t>
            </a:r>
            <a:endParaRPr lang="vi-VN" dirty="0"/>
          </a:p>
        </p:txBody>
      </p:sp>
      <p:sp>
        <p:nvSpPr>
          <p:cNvPr id="4" name="Slide Number Placeholder 3"/>
          <p:cNvSpPr>
            <a:spLocks noGrp="1"/>
          </p:cNvSpPr>
          <p:nvPr>
            <p:ph type="sldNum" sz="quarter" idx="10"/>
          </p:nvPr>
        </p:nvSpPr>
        <p:spPr/>
        <p:txBody>
          <a:bodyPr/>
          <a:lstStyle/>
          <a:p>
            <a:fld id="{2FDEEEB5-AEA9-4B16-B045-228346C249D5}" type="slidenum">
              <a:rPr lang="en-US" smtClean="0"/>
              <a:pPr/>
              <a:t>11</a:t>
            </a:fld>
            <a:endParaRPr lang="en-US"/>
          </a:p>
        </p:txBody>
      </p:sp>
    </p:spTree>
    <p:extLst>
      <p:ext uri="{BB962C8B-B14F-4D97-AF65-F5344CB8AC3E}">
        <p14:creationId xmlns:p14="http://schemas.microsoft.com/office/powerpoint/2010/main" val="194622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16</a:t>
            </a:fld>
            <a:endParaRPr lang="en-US" dirty="0"/>
          </a:p>
        </p:txBody>
      </p:sp>
    </p:spTree>
    <p:extLst>
      <p:ext uri="{BB962C8B-B14F-4D97-AF65-F5344CB8AC3E}">
        <p14:creationId xmlns:p14="http://schemas.microsoft.com/office/powerpoint/2010/main" val="30855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17</a:t>
            </a:fld>
            <a:endParaRPr lang="en-US" dirty="0"/>
          </a:p>
        </p:txBody>
      </p:sp>
    </p:spTree>
    <p:extLst>
      <p:ext uri="{BB962C8B-B14F-4D97-AF65-F5344CB8AC3E}">
        <p14:creationId xmlns:p14="http://schemas.microsoft.com/office/powerpoint/2010/main" val="284426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1. Type </a:t>
            </a:r>
            <a:r>
              <a:rPr lang="vi-VN" dirty="0" smtClean="0">
                <a:sym typeface="Wingdings" panose="05000000000000000000" pitchFamily="2" charset="2"/>
              </a:rPr>
              <a:t> </a:t>
            </a:r>
            <a:r>
              <a:rPr lang="vi-VN" dirty="0" smtClean="0"/>
              <a:t>Mô tả những gì phần mềm độc hại làm trên máy tính của</a:t>
            </a:r>
            <a:r>
              <a:rPr lang="vi-VN" baseline="0" dirty="0" smtClean="0"/>
              <a:t> nạn nhân</a:t>
            </a:r>
            <a:r>
              <a:rPr lang="vi-VN" dirty="0" smtClean="0"/>
              <a:t> </a:t>
            </a:r>
          </a:p>
          <a:p>
            <a:r>
              <a:rPr lang="vi-VN" dirty="0" smtClean="0"/>
              <a:t>Những loại thường gặp là: Worms, viruses, trojans, backdoors, and ransomware. </a:t>
            </a:r>
          </a:p>
          <a:p>
            <a:endParaRPr lang="vi-VN" dirty="0" smtClean="0"/>
          </a:p>
          <a:p>
            <a:r>
              <a:rPr lang="vi-VN" dirty="0" smtClean="0"/>
              <a:t>2. Platforms </a:t>
            </a:r>
            <a:r>
              <a:rPr lang="vi-VN" dirty="0" smtClean="0">
                <a:sym typeface="Wingdings" panose="05000000000000000000" pitchFamily="2" charset="2"/>
              </a:rPr>
              <a:t></a:t>
            </a:r>
            <a:r>
              <a:rPr lang="vi-VN" dirty="0" smtClean="0"/>
              <a:t> Chỉ ra hệ điều hành mà mã độc đó được thiết kế để nhắm đến (VD: Windows, Mac OS X, Android, Linux). </a:t>
            </a:r>
          </a:p>
          <a:p>
            <a:r>
              <a:rPr lang="vi-VN" dirty="0" smtClean="0"/>
              <a:t>Ngoài ra nó có thể cũng chỉ ra được ngôn ngữ lập trình và định dạng file. </a:t>
            </a:r>
          </a:p>
          <a:p>
            <a:endParaRPr lang="vi-VN" dirty="0" smtClean="0"/>
          </a:p>
          <a:p>
            <a:r>
              <a:rPr lang="vi-VN" dirty="0" smtClean="0"/>
              <a:t>3. Family </a:t>
            </a:r>
            <a:r>
              <a:rPr lang="vi-VN" dirty="0" smtClean="0">
                <a:sym typeface="Wingdings" panose="05000000000000000000" pitchFamily="2" charset="2"/>
              </a:rPr>
              <a:t> </a:t>
            </a:r>
            <a:r>
              <a:rPr lang="vi-VN" dirty="0" smtClean="0"/>
              <a:t>Nhóm các mã độc có những đặc tính chung, thậm chí là các mã độc được tạo ra bởi một nhóm tác giả cũng gọi chung là </a:t>
            </a:r>
          </a:p>
          <a:p>
            <a:r>
              <a:rPr lang="vi-VN" dirty="0" smtClean="0"/>
              <a:t>Family. Cần lưu ý rằng, các nhà cung cấp phần mềm diệt virus thường sử dụng các tên gọi khác nhau cho cùng một malware family. </a:t>
            </a:r>
          </a:p>
          <a:p>
            <a:endParaRPr lang="vi-VN" dirty="0" smtClean="0"/>
          </a:p>
          <a:p>
            <a:r>
              <a:rPr lang="vi-VN" dirty="0" smtClean="0"/>
              <a:t>4. Variant letter </a:t>
            </a:r>
            <a:r>
              <a:rPr lang="vi-VN" dirty="0" smtClean="0">
                <a:sym typeface="Wingdings" panose="05000000000000000000" pitchFamily="2" charset="2"/>
              </a:rPr>
              <a:t> </a:t>
            </a:r>
            <a:r>
              <a:rPr lang="vi-VN" dirty="0" smtClean="0"/>
              <a:t>Được sử dụng mỗi khi malware family có biến thể. Ví dụ variant .AF được phát hiện sau variant .AE. </a:t>
            </a:r>
          </a:p>
          <a:p>
            <a:r>
              <a:rPr lang="vi-VN" dirty="0" smtClean="0"/>
              <a:t>5. Suffixes </a:t>
            </a:r>
            <a:r>
              <a:rPr lang="vi-VN" dirty="0" smtClean="0">
                <a:sym typeface="Wingdings" panose="05000000000000000000" pitchFamily="2" charset="2"/>
              </a:rPr>
              <a:t> </a:t>
            </a:r>
            <a:r>
              <a:rPr lang="vi-VN" dirty="0" smtClean="0"/>
              <a:t>Cung cấp các thông tin bổ sung về mã độc. </a:t>
            </a:r>
          </a:p>
          <a:p>
            <a:r>
              <a:rPr lang="vi-VN" dirty="0" smtClean="0"/>
              <a:t>Tuy nhiên, cách gọi tên ở trên là do Microsoft đề xuất. Hiện nay có rất nhiều cách gọi tên khác nhau do nhiều Anti-Virus Vendor khác nhau </a:t>
            </a:r>
          </a:p>
          <a:p>
            <a:r>
              <a:rPr lang="vi-VN" dirty="0" smtClean="0"/>
              <a:t>đề xuất</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19</a:t>
            </a:fld>
            <a:endParaRPr lang="en-US" dirty="0"/>
          </a:p>
        </p:txBody>
      </p:sp>
    </p:spTree>
    <p:extLst>
      <p:ext uri="{BB962C8B-B14F-4D97-AF65-F5344CB8AC3E}">
        <p14:creationId xmlns:p14="http://schemas.microsoft.com/office/powerpoint/2010/main" val="2082808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alphaModFix amt="99000"/>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490663"/>
            <a:ext cx="4978908" cy="2387600"/>
          </a:xfrm>
          <a:prstGeom prst="rect">
            <a:avLst/>
          </a:prstGeom>
          <a:ln>
            <a:noFill/>
          </a:ln>
        </p:spPr>
        <p:txBody>
          <a:bodyPr lIns="0" anchor="b">
            <a:noAutofit/>
          </a:bodyPr>
          <a:lstStyle>
            <a:lvl1pPr algn="l">
              <a:lnSpc>
                <a:spcPts val="5800"/>
              </a:lnSpc>
              <a:defRPr sz="4800" b="1" i="0" cap="all" baseline="0">
                <a:solidFill>
                  <a:schemeClr val="bg1"/>
                </a:solidFill>
                <a:latin typeface="+mj-lt"/>
                <a:ea typeface="Arial" charset="0"/>
                <a:cs typeface="Arial" charset="0"/>
              </a:defRPr>
            </a:lvl1pPr>
          </a:lstStyle>
          <a:p>
            <a:r>
              <a:rPr lang="en-US" dirty="0"/>
              <a:t>DIVIDER SLIDE</a:t>
            </a:r>
          </a:p>
        </p:txBody>
      </p:sp>
      <p:sp>
        <p:nvSpPr>
          <p:cNvPr id="8" name="TextBox 7">
            <a:extLst>
              <a:ext uri="{FF2B5EF4-FFF2-40B4-BE49-F238E27FC236}">
                <a16:creationId xmlns:a16="http://schemas.microsoft.com/office/drawing/2014/main" id="{145B3255-599A-4BE4-BAA2-7AB28FDF2BEA}"/>
              </a:ext>
            </a:extLst>
          </p:cNvPr>
          <p:cNvSpPr txBox="1"/>
          <p:nvPr userDrawn="1"/>
        </p:nvSpPr>
        <p:spPr>
          <a:xfrm>
            <a:off x="486149" y="4901683"/>
            <a:ext cx="3708059"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FFFF00"/>
                </a:solidFill>
                <a:latin typeface="+mn-lt"/>
                <a:ea typeface="+mj-ea"/>
                <a:cs typeface="+mj-cs"/>
              </a:rPr>
              <a:t>KHOA </a:t>
            </a:r>
            <a:r>
              <a:rPr lang="en-US" sz="1800" b="1" i="0" kern="1200" dirty="0" smtClean="0">
                <a:solidFill>
                  <a:srgbClr val="FFFF00"/>
                </a:solidFill>
                <a:latin typeface="+mn-lt"/>
                <a:ea typeface="+mj-ea"/>
                <a:cs typeface="+mj-cs"/>
              </a:rPr>
              <a:t>AN</a:t>
            </a:r>
            <a:r>
              <a:rPr lang="en-US" sz="1800" b="1" i="0" kern="1200" baseline="0" dirty="0" smtClean="0">
                <a:solidFill>
                  <a:srgbClr val="FFFF00"/>
                </a:solidFill>
                <a:latin typeface="+mn-lt"/>
                <a:ea typeface="+mj-ea"/>
                <a:cs typeface="+mj-cs"/>
              </a:rPr>
              <a:t> TOÀN THÔNG TIN</a:t>
            </a:r>
            <a:endParaRPr lang="vi-VN" sz="1800" b="1" i="0" kern="1200" dirty="0" smtClean="0">
              <a:solidFill>
                <a:srgbClr val="FFFF00"/>
              </a:solidFill>
              <a:latin typeface="+mn-lt"/>
              <a:ea typeface="+mj-ea"/>
              <a:cs typeface="+mj-cs"/>
            </a:endParaRPr>
          </a:p>
          <a:p>
            <a:pPr algn="l">
              <a:spcBef>
                <a:spcPts val="100"/>
              </a:spcBef>
              <a:spcAft>
                <a:spcPts val="100"/>
              </a:spcAft>
            </a:pPr>
            <a:r>
              <a:rPr lang="vi-VN" sz="1800" b="1" i="0" kern="1200" dirty="0" smtClean="0">
                <a:solidFill>
                  <a:schemeClr val="bg1"/>
                </a:solidFill>
                <a:latin typeface="+mn-lt"/>
                <a:ea typeface="+mj-ea"/>
                <a:cs typeface="+mj-cs"/>
              </a:rPr>
              <a:t>TS. ĐINH TRƯỜNG DUY</a:t>
            </a:r>
            <a:endParaRPr lang="en-US" sz="1800" b="1" i="0" kern="1200" dirty="0">
              <a:solidFill>
                <a:schemeClr val="bg1"/>
              </a:solidFill>
              <a:latin typeface="+mn-lt"/>
              <a:ea typeface="+mj-ea"/>
              <a:cs typeface="+mj-cs"/>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6053"/>
            <a:ext cx="4126970" cy="762380"/>
          </a:xfrm>
          <a:prstGeom prst="rect">
            <a:avLst/>
          </a:prstGeom>
        </p:spPr>
      </p:pic>
    </p:spTree>
    <p:extLst>
      <p:ext uri="{BB962C8B-B14F-4D97-AF65-F5344CB8AC3E}">
        <p14:creationId xmlns:p14="http://schemas.microsoft.com/office/powerpoint/2010/main" val="25275217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203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duotone>
              <a:schemeClr val="accent5">
                <a:shade val="45000"/>
                <a:satMod val="135000"/>
              </a:schemeClr>
              <a:prstClr val="white"/>
            </a:duotone>
            <a:extLst>
              <a:ext uri="{BEBA8EAE-BF5A-486C-A8C5-ECC9F3942E4B}">
                <a14:imgProps xmlns:a14="http://schemas.microsoft.com/office/drawing/2010/main">
                  <a14:imgLayer r:embed="rId3"/>
                </a14:imgProps>
              </a:ext>
            </a:extLst>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Autofit/>
          </a:bodyPr>
          <a:lstStyle>
            <a:lvl1pPr marL="0" indent="0">
              <a:buNone/>
              <a:defRPr sz="4000" b="0" i="0">
                <a:solidFill>
                  <a:schemeClr val="tx1">
                    <a:lumMod val="50000"/>
                  </a:schemeClr>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noAutofit/>
          </a:bodyPr>
          <a:lstStyle>
            <a:lvl1pPr algn="l">
              <a:lnSpc>
                <a:spcPts val="5800"/>
              </a:lnSpc>
              <a:defRPr sz="4800" b="1" i="0" cap="all" baseline="0">
                <a:solidFill>
                  <a:srgbClr val="1BA980"/>
                </a:solidFill>
                <a:latin typeface="Arial" charset="0"/>
                <a:ea typeface="Arial" charset="0"/>
                <a:cs typeface="Arial" charset="0"/>
              </a:defRPr>
            </a:lvl1pPr>
          </a:lstStyle>
          <a:p>
            <a:r>
              <a:rPr lang="en-US" dirty="0"/>
              <a:t>Presentation</a:t>
            </a:r>
            <a:br>
              <a:rPr lang="en-US" dirty="0"/>
            </a:br>
            <a:r>
              <a:rPr lang="en-US" dirty="0"/>
              <a:t>Title</a:t>
            </a:r>
          </a:p>
        </p:txBody>
      </p:sp>
      <p:sp>
        <p:nvSpPr>
          <p:cNvPr id="5" name="TextBox 4">
            <a:extLst>
              <a:ext uri="{FF2B5EF4-FFF2-40B4-BE49-F238E27FC236}">
                <a16:creationId xmlns:a16="http://schemas.microsoft.com/office/drawing/2014/main" id="{BE663ABF-2404-49C0-8D90-CEF0771E8157}"/>
              </a:ext>
            </a:extLst>
          </p:cNvPr>
          <p:cNvSpPr txBox="1"/>
          <p:nvPr userDrawn="1"/>
        </p:nvSpPr>
        <p:spPr>
          <a:xfrm>
            <a:off x="493776" y="4949478"/>
            <a:ext cx="3708059"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1BA980"/>
                </a:solidFill>
                <a:latin typeface="+mn-lt"/>
                <a:ea typeface="+mj-ea"/>
                <a:cs typeface="+mj-cs"/>
              </a:rPr>
              <a:t>KH</a:t>
            </a:r>
            <a:r>
              <a:rPr lang="en-US" sz="1800" b="1" i="0" kern="1200" dirty="0" smtClean="0">
                <a:solidFill>
                  <a:srgbClr val="1BA980"/>
                </a:solidFill>
                <a:latin typeface="+mn-lt"/>
                <a:ea typeface="+mj-ea"/>
                <a:cs typeface="+mj-cs"/>
              </a:rPr>
              <a:t>OA</a:t>
            </a:r>
            <a:r>
              <a:rPr lang="en-US" sz="1800" b="1" i="0" kern="1200" baseline="0" dirty="0" smtClean="0">
                <a:solidFill>
                  <a:srgbClr val="1BA980"/>
                </a:solidFill>
                <a:latin typeface="+mn-lt"/>
                <a:ea typeface="+mj-ea"/>
                <a:cs typeface="+mj-cs"/>
              </a:rPr>
              <a:t> AN TOÀN THÔNG TIN</a:t>
            </a:r>
            <a:endParaRPr lang="vi-VN" sz="1800" b="1" i="0" kern="1200" baseline="0" dirty="0" smtClean="0">
              <a:solidFill>
                <a:srgbClr val="1BA980"/>
              </a:solidFill>
              <a:latin typeface="+mn-lt"/>
              <a:ea typeface="+mj-ea"/>
              <a:cs typeface="+mj-cs"/>
            </a:endParaRPr>
          </a:p>
          <a:p>
            <a:pPr algn="l">
              <a:spcBef>
                <a:spcPts val="100"/>
              </a:spcBef>
              <a:spcAft>
                <a:spcPts val="100"/>
              </a:spcAft>
            </a:pPr>
            <a:r>
              <a:rPr lang="vi-VN" sz="1800" b="1" i="0" kern="1200" dirty="0" smtClean="0">
                <a:solidFill>
                  <a:schemeClr val="tx1">
                    <a:lumMod val="50000"/>
                  </a:schemeClr>
                </a:solidFill>
                <a:latin typeface="+mn-lt"/>
                <a:ea typeface="+mj-ea"/>
                <a:cs typeface="+mj-cs"/>
              </a:rPr>
              <a:t>TS. </a:t>
            </a:r>
            <a:r>
              <a:rPr lang="vi-VN" sz="1800" b="1" i="0" kern="1200" dirty="0" smtClean="0">
                <a:solidFill>
                  <a:schemeClr val="tx1">
                    <a:lumMod val="50000"/>
                  </a:schemeClr>
                </a:solidFill>
                <a:latin typeface="+mn-lt"/>
                <a:ea typeface="+mn-ea"/>
                <a:cs typeface="+mn-cs"/>
              </a:rPr>
              <a:t>ĐINH TRƯỜNG DUY</a:t>
            </a:r>
            <a:endParaRPr lang="en-US" sz="1800" b="1" i="0" kern="1200" dirty="0">
              <a:solidFill>
                <a:schemeClr val="tx1">
                  <a:lumMod val="50000"/>
                </a:schemeClr>
              </a:solidFill>
              <a:latin typeface="+mn-lt"/>
              <a:ea typeface="+mj-ea"/>
              <a:cs typeface="+mj-cs"/>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spTree>
    <p:extLst>
      <p:ext uri="{BB962C8B-B14F-4D97-AF65-F5344CB8AC3E}">
        <p14:creationId xmlns:p14="http://schemas.microsoft.com/office/powerpoint/2010/main" val="3825410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490663"/>
            <a:ext cx="4978908" cy="2387600"/>
          </a:xfrm>
          <a:prstGeom prst="rect">
            <a:avLst/>
          </a:prstGeom>
          <a:ln>
            <a:noFill/>
          </a:ln>
        </p:spPr>
        <p:txBody>
          <a:bodyPr lIns="0" anchor="b">
            <a:noAutofit/>
          </a:bodyPr>
          <a:lstStyle>
            <a:lvl1pPr algn="l" defTabSz="914400" rtl="0" eaLnBrk="1" latinLnBrk="0" hangingPunct="1">
              <a:lnSpc>
                <a:spcPts val="5800"/>
              </a:lnSpc>
              <a:spcBef>
                <a:spcPct val="0"/>
              </a:spcBef>
              <a:buNone/>
              <a:defRPr lang="en-US" sz="6000" b="1" i="0" kern="1200" cap="all" baseline="0" dirty="0">
                <a:solidFill>
                  <a:srgbClr val="008080"/>
                </a:solidFill>
                <a:latin typeface="Arial" charset="0"/>
                <a:ea typeface="Arial" charset="0"/>
                <a:cs typeface="Arial" charset="0"/>
              </a:defRPr>
            </a:lvl1pPr>
          </a:lstStyle>
          <a:p>
            <a:r>
              <a:rPr lang="en-US" dirty="0"/>
              <a:t>DIVIDER SLIDE</a:t>
            </a:r>
          </a:p>
        </p:txBody>
      </p:sp>
      <p:sp>
        <p:nvSpPr>
          <p:cNvPr id="8" name="TextBox 7">
            <a:extLst>
              <a:ext uri="{FF2B5EF4-FFF2-40B4-BE49-F238E27FC236}">
                <a16:creationId xmlns:a16="http://schemas.microsoft.com/office/drawing/2014/main" id="{B1C51BCA-86F9-4804-9C31-E68A99E567CF}"/>
              </a:ext>
            </a:extLst>
          </p:cNvPr>
          <p:cNvSpPr txBox="1"/>
          <p:nvPr userDrawn="1"/>
        </p:nvSpPr>
        <p:spPr>
          <a:xfrm>
            <a:off x="493776" y="4756237"/>
            <a:ext cx="3676203"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1BA980"/>
                </a:solidFill>
                <a:latin typeface="+mn-lt"/>
                <a:ea typeface="+mn-ea"/>
                <a:cs typeface="+mn-cs"/>
              </a:rPr>
              <a:t>K</a:t>
            </a:r>
            <a:r>
              <a:rPr lang="en-US" sz="1800" b="1" i="0" kern="1200" dirty="0" smtClean="0">
                <a:solidFill>
                  <a:srgbClr val="1BA980"/>
                </a:solidFill>
                <a:latin typeface="+mn-lt"/>
                <a:ea typeface="+mn-ea"/>
                <a:cs typeface="+mn-cs"/>
              </a:rPr>
              <a:t>HOA</a:t>
            </a:r>
            <a:r>
              <a:rPr lang="en-US" sz="1800" b="1" i="0" kern="1200" baseline="0" dirty="0" smtClean="0">
                <a:solidFill>
                  <a:srgbClr val="1BA980"/>
                </a:solidFill>
                <a:latin typeface="+mn-lt"/>
                <a:ea typeface="+mn-ea"/>
                <a:cs typeface="+mn-cs"/>
              </a:rPr>
              <a:t> AN TOÀN THÔNG TIN</a:t>
            </a:r>
            <a:endParaRPr lang="vi-VN" sz="1800" b="1" i="0" kern="1200" baseline="0" dirty="0" smtClean="0">
              <a:solidFill>
                <a:srgbClr val="1BA980"/>
              </a:solidFill>
              <a:latin typeface="+mn-lt"/>
              <a:ea typeface="+mn-ea"/>
              <a:cs typeface="+mn-cs"/>
            </a:endParaRPr>
          </a:p>
          <a:p>
            <a:pPr algn="l">
              <a:spcBef>
                <a:spcPts val="100"/>
              </a:spcBef>
              <a:spcAft>
                <a:spcPts val="100"/>
              </a:spcAft>
            </a:pPr>
            <a:r>
              <a:rPr lang="vi-VN" sz="1800" b="1" i="0" kern="1200" dirty="0" smtClean="0">
                <a:solidFill>
                  <a:schemeClr val="tx1">
                    <a:lumMod val="50000"/>
                  </a:schemeClr>
                </a:solidFill>
                <a:latin typeface="+mn-lt"/>
                <a:ea typeface="+mn-ea"/>
                <a:cs typeface="+mn-cs"/>
              </a:rPr>
              <a:t>TS. ĐINH TRƯỜNG DUY</a:t>
            </a:r>
            <a:endParaRPr lang="en-US" sz="1800" b="1" i="0" kern="1200" dirty="0">
              <a:solidFill>
                <a:schemeClr val="tx1">
                  <a:lumMod val="50000"/>
                </a:schemeClr>
              </a:solidFill>
              <a:latin typeface="+mn-lt"/>
              <a:ea typeface="+mn-ea"/>
              <a:cs typeface="+mn-cs"/>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spTree>
    <p:extLst>
      <p:ext uri="{BB962C8B-B14F-4D97-AF65-F5344CB8AC3E}">
        <p14:creationId xmlns:p14="http://schemas.microsoft.com/office/powerpoint/2010/main" val="20795642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6" y="997594"/>
            <a:ext cx="7542186" cy="590931"/>
          </a:xfrm>
          <a:prstGeom prst="rect">
            <a:avLst/>
          </a:prstGeom>
        </p:spPr>
        <p:txBody>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1739154"/>
            <a:ext cx="7542186" cy="4414512"/>
          </a:xfrm>
        </p:spPr>
        <p:txBody>
          <a:bodyPr/>
          <a:lstStyle>
            <a:lvl1pPr>
              <a:defRPr sz="2800">
                <a:solidFill>
                  <a:schemeClr val="tx1">
                    <a:lumMod val="50000"/>
                  </a:schemeClr>
                </a:solidFill>
              </a:defRPr>
            </a:lvl1pPr>
            <a:lvl2pPr>
              <a:defRPr sz="2800">
                <a:solidFill>
                  <a:schemeClr val="tx1">
                    <a:lumMod val="50000"/>
                  </a:schemeClr>
                </a:solidFill>
              </a:defRPr>
            </a:lvl2pPr>
            <a:lvl3pPr>
              <a:defRPr sz="2800">
                <a:solidFill>
                  <a:schemeClr val="tx1">
                    <a:lumMod val="50000"/>
                  </a:schemeClr>
                </a:solidFill>
              </a:defRPr>
            </a:lvl3pPr>
            <a:lvl4pPr>
              <a:defRPr sz="2800">
                <a:solidFill>
                  <a:schemeClr val="tx1">
                    <a:lumMod val="50000"/>
                  </a:schemeClr>
                </a:solidFill>
              </a:defRPr>
            </a:lvl4pPr>
            <a:lvl5pPr>
              <a:defRPr sz="2800">
                <a:solidFill>
                  <a:schemeClr val="tx1">
                    <a:lumMod val="50000"/>
                  </a:schemeClr>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5370896" y="460614"/>
            <a:ext cx="2676871"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n-lt"/>
                <a:ea typeface="+mn-ea"/>
                <a:cs typeface="+mn-cs"/>
              </a:rPr>
              <a:t>KHOA </a:t>
            </a:r>
            <a:r>
              <a:rPr lang="en-US" sz="1400" b="1" i="0" kern="1200" dirty="0" smtClean="0">
                <a:solidFill>
                  <a:srgbClr val="1BA980"/>
                </a:solidFill>
                <a:latin typeface="+mn-lt"/>
                <a:ea typeface="+mn-ea"/>
                <a:cs typeface="+mn-cs"/>
              </a:rPr>
              <a:t>AN</a:t>
            </a:r>
            <a:r>
              <a:rPr lang="en-US" sz="1400" b="1" i="0" kern="1200" baseline="0" dirty="0" smtClean="0">
                <a:solidFill>
                  <a:srgbClr val="1BA980"/>
                </a:solidFill>
                <a:latin typeface="+mn-lt"/>
                <a:ea typeface="+mn-ea"/>
                <a:cs typeface="+mn-cs"/>
              </a:rPr>
              <a:t> TOÀN THÔNG TIN</a:t>
            </a:r>
            <a:endParaRPr lang="vi-VN" sz="1400" b="1" i="0" kern="1200" dirty="0" smtClean="0">
              <a:solidFill>
                <a:srgbClr val="1BA980"/>
              </a:solidFill>
              <a:latin typeface="+mn-lt"/>
              <a:ea typeface="+mn-ea"/>
              <a:cs typeface="+mn-cs"/>
            </a:endParaRPr>
          </a:p>
        </p:txBody>
      </p:sp>
    </p:spTree>
    <p:extLst>
      <p:ext uri="{BB962C8B-B14F-4D97-AF65-F5344CB8AC3E}">
        <p14:creationId xmlns:p14="http://schemas.microsoft.com/office/powerpoint/2010/main" val="39124026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1209253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4007224" y="1079500"/>
            <a:ext cx="5136776"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5" y="1499616"/>
            <a:ext cx="3582029" cy="590931"/>
          </a:xfrm>
          <a:prstGeom prst="rect">
            <a:avLst/>
          </a:prstGeom>
        </p:spPr>
        <p:txBody>
          <a:bodyPr/>
          <a:lstStyle>
            <a:lvl1pPr>
              <a:defRPr sz="26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2185417"/>
            <a:ext cx="3333257"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27161679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344512" y="1499616"/>
            <a:ext cx="3602199" cy="590931"/>
          </a:xfrm>
          <a:prstGeom prst="rect">
            <a:avLst/>
          </a:prstGeom>
        </p:spPr>
        <p:txBody>
          <a:bodyPr/>
          <a:lstStyle>
            <a:lvl1pPr>
              <a:defRPr sz="26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344512" y="2185417"/>
            <a:ext cx="3413941"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3835974" y="1066800"/>
            <a:ext cx="5308027"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0" name="Picture Placeholder 2">
            <a:extLst>
              <a:ext uri="{FF2B5EF4-FFF2-40B4-BE49-F238E27FC236}">
                <a16:creationId xmlns:a16="http://schemas.microsoft.com/office/drawing/2014/main" id="{0CAA554F-B37C-9E47-B5E4-82235D4EC6CD}"/>
              </a:ext>
            </a:extLst>
          </p:cNvPr>
          <p:cNvSpPr>
            <a:spLocks noGrp="1" noChangeAspect="1"/>
          </p:cNvSpPr>
          <p:nvPr>
            <p:ph type="pic" idx="16"/>
          </p:nvPr>
        </p:nvSpPr>
        <p:spPr>
          <a:xfrm>
            <a:off x="3892924" y="1066800"/>
            <a:ext cx="520319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2" name="Picture Placeholder 2">
            <a:extLst>
              <a:ext uri="{FF2B5EF4-FFF2-40B4-BE49-F238E27FC236}">
                <a16:creationId xmlns:a16="http://schemas.microsoft.com/office/drawing/2014/main" id="{9F5FDDA2-E7AF-294B-ACDF-BDB5997277BC}"/>
              </a:ext>
            </a:extLst>
          </p:cNvPr>
          <p:cNvSpPr>
            <a:spLocks noGrp="1" noChangeAspect="1"/>
          </p:cNvSpPr>
          <p:nvPr>
            <p:ph type="pic" idx="17"/>
          </p:nvPr>
        </p:nvSpPr>
        <p:spPr>
          <a:xfrm>
            <a:off x="3967559" y="3998296"/>
            <a:ext cx="2522428"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3" name="TextBox 12">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54085193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9144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Box 3">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276045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Graph">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6" y="1087241"/>
            <a:ext cx="3864416" cy="590931"/>
          </a:xfrm>
          <a:prstGeom prst="rect">
            <a:avLst/>
          </a:prstGeom>
        </p:spPr>
        <p:txBody>
          <a:bodyPr/>
          <a:lstStyle>
            <a:lvl1pPr>
              <a:defRPr sz="28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2185417"/>
            <a:ext cx="3313086"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3918516" y="2185416"/>
            <a:ext cx="4743864"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r>
              <a:rPr lang="en-US" smtClean="0"/>
              <a:t>Click icon to add chart</a:t>
            </a:r>
            <a:endParaRPr lang="en-US" dirty="0"/>
          </a:p>
        </p:txBody>
      </p:sp>
    </p:spTree>
    <p:extLst>
      <p:ext uri="{BB962C8B-B14F-4D97-AF65-F5344CB8AC3E}">
        <p14:creationId xmlns:p14="http://schemas.microsoft.com/office/powerpoint/2010/main" val="6124946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duotone>
              <a:schemeClr val="accent5">
                <a:shade val="45000"/>
                <a:satMod val="135000"/>
              </a:schemeClr>
              <a:prstClr val="white"/>
            </a:duotone>
            <a:extLst>
              <a:ext uri="{BEBA8EAE-BF5A-486C-A8C5-ECC9F3942E4B}">
                <a14:imgProps xmlns:a14="http://schemas.microsoft.com/office/drawing/2010/main">
                  <a14:imgLayer r:embed="rId13">
                    <a14:imgEffect>
                      <a14:saturation sat="9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425196" y="2185417"/>
            <a:ext cx="78867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5203632" y="6319775"/>
            <a:ext cx="30861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sz="2400" b="1" smtClean="0">
                <a:solidFill>
                  <a:schemeClr val="tx1">
                    <a:lumMod val="60000"/>
                    <a:lumOff val="40000"/>
                  </a:schemeClr>
                </a:solidFill>
              </a:rPr>
              <a:pPr/>
              <a:t>‹#›</a:t>
            </a:fld>
            <a:endParaRPr lang="en-US" sz="1600" b="1" dirty="0">
              <a:solidFill>
                <a:schemeClr val="tx1">
                  <a:lumMod val="60000"/>
                  <a:lumOff val="40000"/>
                </a:schemeClr>
              </a:solidFill>
            </a:endParaRPr>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040398" y="168771"/>
            <a:ext cx="458709" cy="610636"/>
          </a:xfrm>
          <a:prstGeom prst="rect">
            <a:avLst/>
          </a:prstGeom>
        </p:spPr>
      </p:pic>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9" r:id="rId3"/>
    <p:sldLayoutId id="2147483650" r:id="rId4"/>
    <p:sldLayoutId id="2147483654" r:id="rId5"/>
    <p:sldLayoutId id="2147483665" r:id="rId6"/>
    <p:sldLayoutId id="2147483666" r:id="rId7"/>
    <p:sldLayoutId id="2147483660" r:id="rId8"/>
    <p:sldLayoutId id="2147483667" r:id="rId9"/>
    <p:sldLayoutId id="2147483670" r:id="rId1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1400" b="1"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lumMod val="50000"/>
            </a:schemeClr>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776" y="1490663"/>
            <a:ext cx="5444316" cy="2387600"/>
          </a:xfrm>
        </p:spPr>
        <p:txBody>
          <a:bodyPr/>
          <a:lstStyle/>
          <a:p>
            <a:r>
              <a:rPr lang="en-US" dirty="0" err="1" smtClean="0"/>
              <a:t>Phân</a:t>
            </a:r>
            <a:r>
              <a:rPr lang="en-US" dirty="0" smtClean="0"/>
              <a:t> </a:t>
            </a:r>
            <a:r>
              <a:rPr lang="en-US" dirty="0" err="1" smtClean="0"/>
              <a:t>tích</a:t>
            </a:r>
            <a:r>
              <a:rPr lang="en-US" dirty="0" smtClean="0"/>
              <a:t> </a:t>
            </a:r>
            <a:br>
              <a:rPr lang="en-US" dirty="0" smtClean="0"/>
            </a:br>
            <a:r>
              <a:rPr lang="en-US" dirty="0" err="1" smtClean="0"/>
              <a:t>mã</a:t>
            </a:r>
            <a:r>
              <a:rPr lang="en-US" dirty="0" smtClean="0"/>
              <a:t> </a:t>
            </a:r>
            <a:r>
              <a:rPr lang="en-US" dirty="0" err="1" smtClean="0"/>
              <a:t>độc</a:t>
            </a:r>
            <a:endParaRPr lang="en-US" dirty="0"/>
          </a:p>
        </p:txBody>
      </p:sp>
    </p:spTree>
    <p:extLst>
      <p:ext uri="{BB962C8B-B14F-4D97-AF65-F5344CB8AC3E}">
        <p14:creationId xmlns:p14="http://schemas.microsoft.com/office/powerpoint/2010/main" val="167813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r>
              <a:rPr lang="vi-VN" dirty="0" smtClean="0"/>
              <a:t>1.2. Phân loại mã độc</a:t>
            </a:r>
            <a:endParaRPr lang="vi-VN" dirty="0"/>
          </a:p>
        </p:txBody>
      </p:sp>
      <p:sp>
        <p:nvSpPr>
          <p:cNvPr id="4" name="Cloud 3"/>
          <p:cNvSpPr/>
          <p:nvPr/>
        </p:nvSpPr>
        <p:spPr>
          <a:xfrm>
            <a:off x="2979592" y="3283217"/>
            <a:ext cx="2637149" cy="1414021"/>
          </a:xfrm>
          <a:prstGeom prst="clou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solidFill>
                <a:latin typeface="Arial" panose="020B0604020202020204" pitchFamily="34" charset="0"/>
                <a:cs typeface="Arial" panose="020B0604020202020204" pitchFamily="34" charset="0"/>
              </a:rPr>
              <a:t>Malware</a:t>
            </a:r>
          </a:p>
        </p:txBody>
      </p:sp>
      <p:pic>
        <p:nvPicPr>
          <p:cNvPr id="5" name="Picture 8" descr="https://www269.lunapic.com/editor/working/154704500537654023?69308134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39" y="2223725"/>
            <a:ext cx="835768" cy="835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www269.lunapic.com/editor/working/154704503219842349?83739030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345" y="3254679"/>
            <a:ext cx="776261" cy="1097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s://www269.lunapic.com/editor/working/154704509595660775?51094682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9592" y="2080711"/>
            <a:ext cx="724013" cy="7240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s://www269.lunapic.com/editor/working/154704509595660775?69594385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746" y="4431976"/>
            <a:ext cx="849276" cy="774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s://www269.lunapic.com/editor/working/154704515851212534?22701167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702" y="5273356"/>
            <a:ext cx="772664" cy="7263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https://www269.lunapic.com/editor/working/154704521286540339?18918563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2756" y="5450193"/>
            <a:ext cx="1206200" cy="799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https://www269.lunapic.com/editor/working/154704525104340707?810266119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1503" y="5157516"/>
            <a:ext cx="760772" cy="7607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https://www269.lunapic.com/editor/working/154704532156815508?893551675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36010" y="4673686"/>
            <a:ext cx="768611" cy="7686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https://www269.lunapic.com/editor/working/154704537057826974?29555783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36010" y="3627571"/>
            <a:ext cx="739863" cy="7398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 descr="https://www269.lunapic.com/editor/working/154704543507542209?784460902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57675" y="2439043"/>
            <a:ext cx="820746" cy="10020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descr="https://www269.lunapic.com/editor/working/154704551367830653?504337873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2513" y="2158871"/>
            <a:ext cx="689324" cy="6893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477907" y="2054429"/>
            <a:ext cx="787139" cy="323165"/>
          </a:xfrm>
          <a:prstGeom prst="rect">
            <a:avLst/>
          </a:prstGeom>
          <a:noFill/>
        </p:spPr>
        <p:txBody>
          <a:bodyPr wrap="square" rtlCol="0">
            <a:spAutoFit/>
          </a:bodyPr>
          <a:lstStyle/>
          <a:p>
            <a:pPr algn="ctr"/>
            <a:r>
              <a:rPr lang="en-US" sz="1500" b="1" dirty="0">
                <a:solidFill>
                  <a:srgbClr val="00A7E2"/>
                </a:solidFill>
                <a:latin typeface="Arial" panose="020B0604020202020204" pitchFamily="34" charset="0"/>
                <a:cs typeface="Arial" panose="020B0604020202020204" pitchFamily="34" charset="0"/>
              </a:rPr>
              <a:t>Virus</a:t>
            </a:r>
          </a:p>
        </p:txBody>
      </p:sp>
      <p:sp>
        <p:nvSpPr>
          <p:cNvPr id="17" name="TextBox 16"/>
          <p:cNvSpPr txBox="1"/>
          <p:nvPr/>
        </p:nvSpPr>
        <p:spPr>
          <a:xfrm>
            <a:off x="999452" y="3653231"/>
            <a:ext cx="787139" cy="323165"/>
          </a:xfrm>
          <a:prstGeom prst="rect">
            <a:avLst/>
          </a:prstGeom>
          <a:noFill/>
        </p:spPr>
        <p:txBody>
          <a:bodyPr wrap="square" rtlCol="0">
            <a:spAutoFit/>
          </a:bodyPr>
          <a:lstStyle/>
          <a:p>
            <a:pPr algn="ctr"/>
            <a:r>
              <a:rPr lang="en-US" sz="1500" b="1" dirty="0">
                <a:solidFill>
                  <a:srgbClr val="00A7E2"/>
                </a:solidFill>
                <a:latin typeface="Arial" panose="020B0604020202020204" pitchFamily="34" charset="0"/>
                <a:cs typeface="Arial" panose="020B0604020202020204" pitchFamily="34" charset="0"/>
              </a:rPr>
              <a:t>Worm</a:t>
            </a:r>
          </a:p>
        </p:txBody>
      </p:sp>
      <p:sp>
        <p:nvSpPr>
          <p:cNvPr id="18" name="TextBox 17"/>
          <p:cNvSpPr txBox="1"/>
          <p:nvPr/>
        </p:nvSpPr>
        <p:spPr>
          <a:xfrm>
            <a:off x="771181" y="4887229"/>
            <a:ext cx="1123050" cy="323165"/>
          </a:xfrm>
          <a:prstGeom prst="rect">
            <a:avLst/>
          </a:prstGeom>
          <a:noFill/>
        </p:spPr>
        <p:txBody>
          <a:bodyPr wrap="square" rtlCol="0">
            <a:spAutoFit/>
          </a:bodyPr>
          <a:lstStyle/>
          <a:p>
            <a:pPr algn="ctr"/>
            <a:r>
              <a:rPr lang="en-US" sz="1500" b="1" dirty="0">
                <a:solidFill>
                  <a:srgbClr val="00A7E2"/>
                </a:solidFill>
                <a:latin typeface="Arial" panose="020B0604020202020204" pitchFamily="34" charset="0"/>
                <a:cs typeface="Arial" panose="020B0604020202020204" pitchFamily="34" charset="0"/>
              </a:rPr>
              <a:t>Backdoor</a:t>
            </a:r>
          </a:p>
        </p:txBody>
      </p:sp>
      <p:sp>
        <p:nvSpPr>
          <p:cNvPr id="19" name="TextBox 69"/>
          <p:cNvSpPr txBox="1"/>
          <p:nvPr/>
        </p:nvSpPr>
        <p:spPr>
          <a:xfrm>
            <a:off x="2574946" y="5986107"/>
            <a:ext cx="890834"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Adware</a:t>
            </a:r>
          </a:p>
        </p:txBody>
      </p:sp>
      <p:sp>
        <p:nvSpPr>
          <p:cNvPr id="20" name="TextBox 69"/>
          <p:cNvSpPr txBox="1"/>
          <p:nvPr/>
        </p:nvSpPr>
        <p:spPr>
          <a:xfrm>
            <a:off x="4057070" y="6099737"/>
            <a:ext cx="787139"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Botnet</a:t>
            </a:r>
          </a:p>
        </p:txBody>
      </p:sp>
      <p:sp>
        <p:nvSpPr>
          <p:cNvPr id="21" name="TextBox 69"/>
          <p:cNvSpPr txBox="1"/>
          <p:nvPr/>
        </p:nvSpPr>
        <p:spPr>
          <a:xfrm>
            <a:off x="5379127" y="5976710"/>
            <a:ext cx="870458"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Rootkit</a:t>
            </a:r>
          </a:p>
        </p:txBody>
      </p:sp>
      <p:sp>
        <p:nvSpPr>
          <p:cNvPr id="22" name="TextBox 69"/>
          <p:cNvSpPr txBox="1"/>
          <p:nvPr/>
        </p:nvSpPr>
        <p:spPr>
          <a:xfrm>
            <a:off x="7104621" y="4992070"/>
            <a:ext cx="1329769"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Ransomware</a:t>
            </a:r>
          </a:p>
        </p:txBody>
      </p:sp>
      <p:sp>
        <p:nvSpPr>
          <p:cNvPr id="23" name="TextBox 69"/>
          <p:cNvSpPr txBox="1"/>
          <p:nvPr/>
        </p:nvSpPr>
        <p:spPr>
          <a:xfrm>
            <a:off x="7027144" y="3933823"/>
            <a:ext cx="1006249"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Spyware</a:t>
            </a:r>
          </a:p>
        </p:txBody>
      </p:sp>
      <p:sp>
        <p:nvSpPr>
          <p:cNvPr id="24" name="TextBox 69"/>
          <p:cNvSpPr txBox="1"/>
          <p:nvPr/>
        </p:nvSpPr>
        <p:spPr>
          <a:xfrm>
            <a:off x="6750612" y="2780220"/>
            <a:ext cx="1282781"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Information stealer</a:t>
            </a:r>
          </a:p>
        </p:txBody>
      </p:sp>
      <p:sp>
        <p:nvSpPr>
          <p:cNvPr id="25" name="TextBox 69"/>
          <p:cNvSpPr txBox="1"/>
          <p:nvPr/>
        </p:nvSpPr>
        <p:spPr>
          <a:xfrm>
            <a:off x="4956880" y="1924181"/>
            <a:ext cx="1300509"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Downloader/Dropper</a:t>
            </a:r>
          </a:p>
        </p:txBody>
      </p:sp>
      <p:sp>
        <p:nvSpPr>
          <p:cNvPr id="26" name="TextBox 69"/>
          <p:cNvSpPr txBox="1"/>
          <p:nvPr/>
        </p:nvSpPr>
        <p:spPr>
          <a:xfrm>
            <a:off x="2916466" y="1801450"/>
            <a:ext cx="787139"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dirty="0">
                <a:solidFill>
                  <a:srgbClr val="00A7E2"/>
                </a:solidFill>
                <a:latin typeface="Arial" panose="020B0604020202020204" pitchFamily="34" charset="0"/>
                <a:cs typeface="Arial" panose="020B0604020202020204" pitchFamily="34" charset="0"/>
              </a:rPr>
              <a:t>Trojan</a:t>
            </a:r>
          </a:p>
        </p:txBody>
      </p:sp>
      <p:sp>
        <p:nvSpPr>
          <p:cNvPr id="27" name="Rectangle 26"/>
          <p:cNvSpPr/>
          <p:nvPr/>
        </p:nvSpPr>
        <p:spPr>
          <a:xfrm>
            <a:off x="47603" y="6548586"/>
            <a:ext cx="2688557" cy="261610"/>
          </a:xfrm>
          <a:prstGeom prst="rect">
            <a:avLst/>
          </a:prstGeom>
        </p:spPr>
        <p:txBody>
          <a:bodyPr wrap="none">
            <a:spAutoFit/>
          </a:bodyPr>
          <a:lstStyle/>
          <a:p>
            <a:r>
              <a:rPr lang="en-US" sz="1100" dirty="0">
                <a:solidFill>
                  <a:schemeClr val="tx1">
                    <a:lumMod val="50000"/>
                  </a:schemeClr>
                </a:solidFill>
              </a:rPr>
              <a:t>https://blog.malwarebytes.com/glossary/</a:t>
            </a:r>
          </a:p>
        </p:txBody>
      </p:sp>
    </p:spTree>
    <p:extLst>
      <p:ext uri="{BB962C8B-B14F-4D97-AF65-F5344CB8AC3E}">
        <p14:creationId xmlns:p14="http://schemas.microsoft.com/office/powerpoint/2010/main" val="3583205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04236" y="1680545"/>
            <a:ext cx="7971811" cy="4593255"/>
            <a:chOff x="794012" y="1403350"/>
            <a:chExt cx="7056930" cy="4593255"/>
          </a:xfrm>
        </p:grpSpPr>
        <p:sp>
          <p:nvSpPr>
            <p:cNvPr id="25" name="Text Box 4"/>
            <p:cNvSpPr txBox="1">
              <a:spLocks noChangeArrowheads="1"/>
            </p:cNvSpPr>
            <p:nvPr/>
          </p:nvSpPr>
          <p:spPr bwMode="auto">
            <a:xfrm>
              <a:off x="3929856" y="1403350"/>
              <a:ext cx="1638300" cy="646331"/>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vi-VN" sz="1800" b="1" dirty="0" smtClean="0">
                  <a:solidFill>
                    <a:schemeClr val="tx1">
                      <a:lumMod val="50000"/>
                    </a:schemeClr>
                  </a:solidFill>
                </a:rPr>
                <a:t>Các loại </a:t>
              </a:r>
              <a:br>
                <a:rPr lang="vi-VN" sz="1800" b="1" dirty="0" smtClean="0">
                  <a:solidFill>
                    <a:schemeClr val="tx1">
                      <a:lumMod val="50000"/>
                    </a:schemeClr>
                  </a:solidFill>
                </a:rPr>
              </a:br>
              <a:r>
                <a:rPr lang="vi-VN" sz="1800" b="1" dirty="0" smtClean="0">
                  <a:solidFill>
                    <a:schemeClr val="tx1">
                      <a:lumMod val="50000"/>
                    </a:schemeClr>
                  </a:solidFill>
                </a:rPr>
                <a:t>mã độc</a:t>
              </a:r>
              <a:endParaRPr lang="en-AU" sz="1800" b="1" dirty="0">
                <a:solidFill>
                  <a:schemeClr val="tx1">
                    <a:lumMod val="50000"/>
                  </a:schemeClr>
                </a:solidFill>
              </a:endParaRPr>
            </a:p>
          </p:txBody>
        </p:sp>
        <p:sp>
          <p:nvSpPr>
            <p:cNvPr id="26" name="Text Box 5"/>
            <p:cNvSpPr txBox="1">
              <a:spLocks noChangeArrowheads="1"/>
            </p:cNvSpPr>
            <p:nvPr/>
          </p:nvSpPr>
          <p:spPr bwMode="auto">
            <a:xfrm>
              <a:off x="2015331" y="2720975"/>
              <a:ext cx="1638300" cy="646331"/>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800" b="1" dirty="0" err="1">
                  <a:solidFill>
                    <a:schemeClr val="tx1">
                      <a:lumMod val="50000"/>
                    </a:schemeClr>
                  </a:solidFill>
                </a:rPr>
                <a:t>Cần</a:t>
              </a:r>
              <a:r>
                <a:rPr lang="en-AU" sz="1800" b="1" dirty="0">
                  <a:solidFill>
                    <a:schemeClr val="tx1">
                      <a:lumMod val="50000"/>
                    </a:schemeClr>
                  </a:solidFill>
                </a:rPr>
                <a:t> </a:t>
              </a:r>
              <a:r>
                <a:rPr lang="en-AU" sz="1800" b="1" dirty="0" err="1">
                  <a:solidFill>
                    <a:schemeClr val="tx1">
                      <a:lumMod val="50000"/>
                    </a:schemeClr>
                  </a:solidFill>
                </a:rPr>
                <a:t>chương</a:t>
              </a:r>
              <a:r>
                <a:rPr lang="en-AU" sz="1800" b="1" dirty="0">
                  <a:solidFill>
                    <a:schemeClr val="tx1">
                      <a:lumMod val="50000"/>
                    </a:schemeClr>
                  </a:solidFill>
                </a:rPr>
                <a:t> </a:t>
              </a:r>
              <a:br>
                <a:rPr lang="en-AU" sz="1800" b="1" dirty="0">
                  <a:solidFill>
                    <a:schemeClr val="tx1">
                      <a:lumMod val="50000"/>
                    </a:schemeClr>
                  </a:solidFill>
                </a:rPr>
              </a:br>
              <a:r>
                <a:rPr lang="en-AU" sz="1800" b="1" dirty="0" err="1">
                  <a:solidFill>
                    <a:schemeClr val="tx1">
                      <a:lumMod val="50000"/>
                    </a:schemeClr>
                  </a:solidFill>
                </a:rPr>
                <a:t>trình</a:t>
              </a:r>
              <a:r>
                <a:rPr lang="en-AU" sz="1800" b="1" dirty="0">
                  <a:solidFill>
                    <a:schemeClr val="tx1">
                      <a:lumMod val="50000"/>
                    </a:schemeClr>
                  </a:solidFill>
                </a:rPr>
                <a:t> </a:t>
              </a:r>
              <a:r>
                <a:rPr lang="en-AU" sz="1800" b="1" dirty="0" err="1">
                  <a:solidFill>
                    <a:schemeClr val="tx1">
                      <a:lumMod val="50000"/>
                    </a:schemeClr>
                  </a:solidFill>
                </a:rPr>
                <a:t>chủ</a:t>
              </a:r>
              <a:endParaRPr lang="en-AU" sz="1800" b="1" dirty="0">
                <a:solidFill>
                  <a:schemeClr val="tx1">
                    <a:lumMod val="50000"/>
                  </a:schemeClr>
                </a:solidFill>
              </a:endParaRPr>
            </a:p>
          </p:txBody>
        </p:sp>
        <p:sp>
          <p:nvSpPr>
            <p:cNvPr id="27" name="Text Box 6"/>
            <p:cNvSpPr txBox="1">
              <a:spLocks noChangeArrowheads="1"/>
            </p:cNvSpPr>
            <p:nvPr/>
          </p:nvSpPr>
          <p:spPr bwMode="auto">
            <a:xfrm>
              <a:off x="5845929" y="2720975"/>
              <a:ext cx="2005013" cy="646331"/>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800" b="1" dirty="0" err="1">
                  <a:solidFill>
                    <a:schemeClr val="tx1">
                      <a:lumMod val="50000"/>
                    </a:schemeClr>
                  </a:solidFill>
                </a:rPr>
                <a:t>Không</a:t>
              </a:r>
              <a:r>
                <a:rPr lang="en-AU" sz="1800" b="1" dirty="0">
                  <a:solidFill>
                    <a:schemeClr val="tx1">
                      <a:lumMod val="50000"/>
                    </a:schemeClr>
                  </a:solidFill>
                </a:rPr>
                <a:t> </a:t>
              </a:r>
              <a:r>
                <a:rPr lang="en-AU" sz="1800" b="1" dirty="0" err="1">
                  <a:solidFill>
                    <a:schemeClr val="tx1">
                      <a:lumMod val="50000"/>
                    </a:schemeClr>
                  </a:solidFill>
                </a:rPr>
                <a:t>cần</a:t>
              </a:r>
              <a:r>
                <a:rPr lang="en-AU" sz="1800" b="1" dirty="0">
                  <a:solidFill>
                    <a:schemeClr val="tx1">
                      <a:lumMod val="50000"/>
                    </a:schemeClr>
                  </a:solidFill>
                </a:rPr>
                <a:t> </a:t>
              </a:r>
              <a:br>
                <a:rPr lang="en-AU" sz="1800" b="1" dirty="0">
                  <a:solidFill>
                    <a:schemeClr val="tx1">
                      <a:lumMod val="50000"/>
                    </a:schemeClr>
                  </a:solidFill>
                </a:rPr>
              </a:br>
              <a:r>
                <a:rPr lang="en-AU" sz="1800" b="1" dirty="0" err="1">
                  <a:solidFill>
                    <a:schemeClr val="tx1">
                      <a:lumMod val="50000"/>
                    </a:schemeClr>
                  </a:solidFill>
                </a:rPr>
                <a:t>chương</a:t>
              </a:r>
              <a:r>
                <a:rPr lang="en-AU" sz="1800" b="1" dirty="0">
                  <a:solidFill>
                    <a:schemeClr val="tx1">
                      <a:lumMod val="50000"/>
                    </a:schemeClr>
                  </a:solidFill>
                </a:rPr>
                <a:t> </a:t>
              </a:r>
              <a:r>
                <a:rPr lang="en-AU" sz="1800" b="1" dirty="0" err="1">
                  <a:solidFill>
                    <a:schemeClr val="tx1">
                      <a:lumMod val="50000"/>
                    </a:schemeClr>
                  </a:solidFill>
                </a:rPr>
                <a:t>trình</a:t>
              </a:r>
              <a:r>
                <a:rPr lang="en-AU" sz="1800" b="1" dirty="0">
                  <a:solidFill>
                    <a:schemeClr val="tx1">
                      <a:lumMod val="50000"/>
                    </a:schemeClr>
                  </a:solidFill>
                </a:rPr>
                <a:t> </a:t>
              </a:r>
              <a:r>
                <a:rPr lang="en-AU" sz="1800" b="1" dirty="0" err="1">
                  <a:solidFill>
                    <a:schemeClr val="tx1">
                      <a:lumMod val="50000"/>
                    </a:schemeClr>
                  </a:solidFill>
                </a:rPr>
                <a:t>chủ</a:t>
              </a:r>
              <a:endParaRPr lang="en-AU" sz="1800" b="1" dirty="0">
                <a:solidFill>
                  <a:schemeClr val="tx1">
                    <a:lumMod val="50000"/>
                  </a:schemeClr>
                </a:solidFill>
              </a:endParaRPr>
            </a:p>
          </p:txBody>
        </p:sp>
        <p:sp>
          <p:nvSpPr>
            <p:cNvPr id="28" name="Line 7"/>
            <p:cNvSpPr>
              <a:spLocks noChangeShapeType="1"/>
            </p:cNvSpPr>
            <p:nvPr/>
          </p:nvSpPr>
          <p:spPr bwMode="auto">
            <a:xfrm>
              <a:off x="4929981" y="2073275"/>
              <a:ext cx="2000250" cy="635000"/>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29" name="Line 8"/>
            <p:cNvSpPr>
              <a:spLocks noChangeShapeType="1"/>
            </p:cNvSpPr>
            <p:nvPr/>
          </p:nvSpPr>
          <p:spPr bwMode="auto">
            <a:xfrm flipH="1">
              <a:off x="2820193" y="2060575"/>
              <a:ext cx="1670050" cy="658813"/>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30" name="Text Box 9"/>
            <p:cNvSpPr txBox="1">
              <a:spLocks noChangeArrowheads="1"/>
            </p:cNvSpPr>
            <p:nvPr/>
          </p:nvSpPr>
          <p:spPr bwMode="auto">
            <a:xfrm>
              <a:off x="794012" y="3716166"/>
              <a:ext cx="638175" cy="584775"/>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600" b="0" dirty="0" smtClean="0">
                  <a:solidFill>
                    <a:schemeClr val="tx1">
                      <a:lumMod val="50000"/>
                    </a:schemeClr>
                  </a:solidFill>
                </a:rPr>
                <a:t>Back</a:t>
              </a:r>
              <a:r>
                <a:rPr lang="en-AU" sz="1600" b="0" dirty="0">
                  <a:solidFill>
                    <a:schemeClr val="tx1">
                      <a:lumMod val="50000"/>
                    </a:schemeClr>
                  </a:solidFill>
                </a:rPr>
                <a:t/>
              </a:r>
              <a:br>
                <a:rPr lang="en-AU" sz="1600" b="0" dirty="0">
                  <a:solidFill>
                    <a:schemeClr val="tx1">
                      <a:lumMod val="50000"/>
                    </a:schemeClr>
                  </a:solidFill>
                </a:rPr>
              </a:br>
              <a:r>
                <a:rPr lang="en-AU" sz="1600" b="0" dirty="0">
                  <a:solidFill>
                    <a:schemeClr val="tx1">
                      <a:lumMod val="50000"/>
                    </a:schemeClr>
                  </a:solidFill>
                </a:rPr>
                <a:t>doors</a:t>
              </a:r>
            </a:p>
          </p:txBody>
        </p:sp>
        <p:sp>
          <p:nvSpPr>
            <p:cNvPr id="31" name="Text Box 10"/>
            <p:cNvSpPr txBox="1">
              <a:spLocks noChangeArrowheads="1"/>
            </p:cNvSpPr>
            <p:nvPr/>
          </p:nvSpPr>
          <p:spPr bwMode="auto">
            <a:xfrm>
              <a:off x="1219842" y="4584412"/>
              <a:ext cx="701912" cy="584775"/>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600" b="0" dirty="0">
                  <a:solidFill>
                    <a:schemeClr val="tx1">
                      <a:lumMod val="50000"/>
                    </a:schemeClr>
                  </a:solidFill>
                </a:rPr>
                <a:t>Logic</a:t>
              </a:r>
              <a:br>
                <a:rPr lang="en-AU" sz="1600" b="0" dirty="0">
                  <a:solidFill>
                    <a:schemeClr val="tx1">
                      <a:lumMod val="50000"/>
                    </a:schemeClr>
                  </a:solidFill>
                </a:rPr>
              </a:br>
              <a:r>
                <a:rPr lang="en-AU" sz="1600" b="0" dirty="0">
                  <a:solidFill>
                    <a:schemeClr val="tx1">
                      <a:lumMod val="50000"/>
                    </a:schemeClr>
                  </a:solidFill>
                </a:rPr>
                <a:t>bombs</a:t>
              </a:r>
            </a:p>
          </p:txBody>
        </p:sp>
        <p:sp>
          <p:nvSpPr>
            <p:cNvPr id="32" name="Text Box 11"/>
            <p:cNvSpPr txBox="1">
              <a:spLocks noChangeArrowheads="1"/>
            </p:cNvSpPr>
            <p:nvPr/>
          </p:nvSpPr>
          <p:spPr bwMode="auto">
            <a:xfrm>
              <a:off x="2040678" y="5051662"/>
              <a:ext cx="806642" cy="584775"/>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600" b="0" dirty="0">
                  <a:solidFill>
                    <a:schemeClr val="tx1">
                      <a:lumMod val="50000"/>
                    </a:schemeClr>
                  </a:solidFill>
                </a:rPr>
                <a:t>Trojan</a:t>
              </a:r>
              <a:br>
                <a:rPr lang="en-AU" sz="1600" b="0" dirty="0">
                  <a:solidFill>
                    <a:schemeClr val="tx1">
                      <a:lumMod val="50000"/>
                    </a:schemeClr>
                  </a:solidFill>
                </a:rPr>
              </a:br>
              <a:r>
                <a:rPr lang="en-AU" sz="1600" b="0" dirty="0">
                  <a:solidFill>
                    <a:schemeClr val="tx1">
                      <a:lumMod val="50000"/>
                    </a:schemeClr>
                  </a:solidFill>
                </a:rPr>
                <a:t>horses</a:t>
              </a:r>
            </a:p>
          </p:txBody>
        </p:sp>
        <p:sp>
          <p:nvSpPr>
            <p:cNvPr id="33" name="Text Box 12"/>
            <p:cNvSpPr txBox="1">
              <a:spLocks noChangeArrowheads="1"/>
            </p:cNvSpPr>
            <p:nvPr/>
          </p:nvSpPr>
          <p:spPr bwMode="auto">
            <a:xfrm>
              <a:off x="4583018" y="4244292"/>
              <a:ext cx="973779" cy="581490"/>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9080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800" b="0" dirty="0">
                  <a:solidFill>
                    <a:schemeClr val="tx1">
                      <a:lumMod val="50000"/>
                    </a:schemeClr>
                  </a:solidFill>
                </a:rPr>
                <a:t>Viruses</a:t>
              </a:r>
            </a:p>
          </p:txBody>
        </p:sp>
        <p:sp>
          <p:nvSpPr>
            <p:cNvPr id="34" name="Line 15"/>
            <p:cNvSpPr>
              <a:spLocks noChangeShapeType="1"/>
            </p:cNvSpPr>
            <p:nvPr/>
          </p:nvSpPr>
          <p:spPr bwMode="auto">
            <a:xfrm>
              <a:off x="7087393" y="3389313"/>
              <a:ext cx="732175" cy="766079"/>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35" name="Line 16"/>
            <p:cNvSpPr>
              <a:spLocks noChangeShapeType="1"/>
            </p:cNvSpPr>
            <p:nvPr/>
          </p:nvSpPr>
          <p:spPr bwMode="auto">
            <a:xfrm flipH="1">
              <a:off x="6464931" y="3389313"/>
              <a:ext cx="195425" cy="766079"/>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36" name="Line 17"/>
            <p:cNvSpPr>
              <a:spLocks noChangeShapeType="1"/>
            </p:cNvSpPr>
            <p:nvPr/>
          </p:nvSpPr>
          <p:spPr bwMode="auto">
            <a:xfrm>
              <a:off x="3344400" y="3357567"/>
              <a:ext cx="1556456" cy="886725"/>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37" name="Line 18"/>
            <p:cNvSpPr>
              <a:spLocks noChangeShapeType="1"/>
            </p:cNvSpPr>
            <p:nvPr/>
          </p:nvSpPr>
          <p:spPr bwMode="auto">
            <a:xfrm flipH="1">
              <a:off x="1178718" y="3368743"/>
              <a:ext cx="1195784" cy="347423"/>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38" name="Line 19"/>
            <p:cNvSpPr>
              <a:spLocks noChangeShapeType="1"/>
            </p:cNvSpPr>
            <p:nvPr/>
          </p:nvSpPr>
          <p:spPr bwMode="auto">
            <a:xfrm>
              <a:off x="2974658" y="3367307"/>
              <a:ext cx="391795" cy="1684355"/>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39" name="Line 20"/>
            <p:cNvSpPr>
              <a:spLocks noChangeShapeType="1"/>
            </p:cNvSpPr>
            <p:nvPr/>
          </p:nvSpPr>
          <p:spPr bwMode="auto">
            <a:xfrm flipH="1">
              <a:off x="1584805" y="3376612"/>
              <a:ext cx="1102035" cy="1207800"/>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40" name="Text Box 21"/>
            <p:cNvSpPr txBox="1">
              <a:spLocks noChangeArrowheads="1"/>
            </p:cNvSpPr>
            <p:nvPr/>
          </p:nvSpPr>
          <p:spPr bwMode="auto">
            <a:xfrm>
              <a:off x="5959377" y="4169829"/>
              <a:ext cx="992187" cy="592489"/>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9080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800" b="0">
                  <a:solidFill>
                    <a:schemeClr val="tx1">
                      <a:lumMod val="50000"/>
                    </a:schemeClr>
                  </a:solidFill>
                </a:rPr>
                <a:t>Worms</a:t>
              </a:r>
            </a:p>
          </p:txBody>
        </p:sp>
        <p:sp>
          <p:nvSpPr>
            <p:cNvPr id="42" name="Text Box 24"/>
            <p:cNvSpPr txBox="1">
              <a:spLocks noChangeArrowheads="1"/>
            </p:cNvSpPr>
            <p:nvPr/>
          </p:nvSpPr>
          <p:spPr bwMode="auto">
            <a:xfrm>
              <a:off x="5011280" y="5241675"/>
              <a:ext cx="2808287" cy="754930"/>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90800"/>
            <a:lstStyle>
              <a:defPPr>
                <a:defRPr lang="en-US"/>
              </a:defPPr>
              <a:lvl1pPr algn="ctr">
                <a:spcBef>
                  <a:spcPct val="50000"/>
                </a:spcBef>
                <a:defRPr b="0">
                  <a:solidFill>
                    <a:schemeClr val="tx2"/>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AU" b="1" dirty="0" err="1">
                  <a:solidFill>
                    <a:schemeClr val="tx1">
                      <a:lumMod val="50000"/>
                    </a:schemeClr>
                  </a:solidFill>
                </a:rPr>
                <a:t>Các</a:t>
              </a:r>
              <a:r>
                <a:rPr lang="en-AU" b="1" dirty="0">
                  <a:solidFill>
                    <a:schemeClr val="tx1">
                      <a:lumMod val="50000"/>
                    </a:schemeClr>
                  </a:solidFill>
                </a:rPr>
                <a:t> </a:t>
              </a:r>
              <a:r>
                <a:rPr lang="en-AU" b="1" dirty="0" err="1">
                  <a:solidFill>
                    <a:schemeClr val="tx1">
                      <a:lumMod val="50000"/>
                    </a:schemeClr>
                  </a:solidFill>
                </a:rPr>
                <a:t>phần</a:t>
              </a:r>
              <a:r>
                <a:rPr lang="en-AU" b="1" dirty="0">
                  <a:solidFill>
                    <a:schemeClr val="tx1">
                      <a:lumMod val="50000"/>
                    </a:schemeClr>
                  </a:solidFill>
                </a:rPr>
                <a:t> </a:t>
              </a:r>
              <a:r>
                <a:rPr lang="en-AU" b="1" dirty="0" err="1">
                  <a:solidFill>
                    <a:schemeClr val="tx1">
                      <a:lumMod val="50000"/>
                    </a:schemeClr>
                  </a:solidFill>
                </a:rPr>
                <a:t>mềm</a:t>
              </a:r>
              <a:r>
                <a:rPr lang="en-AU" b="1" dirty="0">
                  <a:solidFill>
                    <a:schemeClr val="tx1">
                      <a:lumMod val="50000"/>
                    </a:schemeClr>
                  </a:solidFill>
                </a:rPr>
                <a:t> </a:t>
              </a:r>
              <a:r>
                <a:rPr lang="en-AU" b="1" dirty="0" err="1">
                  <a:solidFill>
                    <a:schemeClr val="tx1">
                      <a:lumMod val="50000"/>
                    </a:schemeClr>
                  </a:solidFill>
                </a:rPr>
                <a:t>có</a:t>
              </a:r>
              <a:r>
                <a:rPr lang="en-AU" b="1" dirty="0">
                  <a:solidFill>
                    <a:schemeClr val="tx1">
                      <a:lumMod val="50000"/>
                    </a:schemeClr>
                  </a:solidFill>
                </a:rPr>
                <a:t> </a:t>
              </a:r>
              <a:r>
                <a:rPr lang="en-AU" b="1" dirty="0" err="1">
                  <a:solidFill>
                    <a:schemeClr val="tx1">
                      <a:lumMod val="50000"/>
                    </a:schemeClr>
                  </a:solidFill>
                </a:rPr>
                <a:t>khả</a:t>
              </a:r>
              <a:r>
                <a:rPr lang="en-AU" b="1" dirty="0">
                  <a:solidFill>
                    <a:schemeClr val="tx1">
                      <a:lumMod val="50000"/>
                    </a:schemeClr>
                  </a:solidFill>
                </a:rPr>
                <a:t> </a:t>
              </a:r>
              <a:r>
                <a:rPr lang="en-AU" b="1" dirty="0" err="1">
                  <a:solidFill>
                    <a:schemeClr val="tx1">
                      <a:lumMod val="50000"/>
                    </a:schemeClr>
                  </a:solidFill>
                </a:rPr>
                <a:t>năng</a:t>
              </a:r>
              <a:r>
                <a:rPr lang="en-AU" b="1" dirty="0">
                  <a:solidFill>
                    <a:schemeClr val="tx1">
                      <a:lumMod val="50000"/>
                    </a:schemeClr>
                  </a:solidFill>
                </a:rPr>
                <a:t> </a:t>
              </a:r>
              <a:r>
                <a:rPr lang="en-AU" b="1" dirty="0" err="1">
                  <a:solidFill>
                    <a:schemeClr val="tx1">
                      <a:lumMod val="50000"/>
                    </a:schemeClr>
                  </a:solidFill>
                </a:rPr>
                <a:t>tự</a:t>
              </a:r>
              <a:r>
                <a:rPr lang="en-AU" b="1" dirty="0">
                  <a:solidFill>
                    <a:schemeClr val="tx1">
                      <a:lumMod val="50000"/>
                    </a:schemeClr>
                  </a:solidFill>
                </a:rPr>
                <a:t> </a:t>
              </a:r>
              <a:r>
                <a:rPr lang="en-AU" b="1" dirty="0" err="1">
                  <a:solidFill>
                    <a:schemeClr val="tx1">
                      <a:lumMod val="50000"/>
                    </a:schemeClr>
                  </a:solidFill>
                </a:rPr>
                <a:t>nhân</a:t>
              </a:r>
              <a:r>
                <a:rPr lang="en-AU" b="1" dirty="0">
                  <a:solidFill>
                    <a:schemeClr val="tx1">
                      <a:lumMod val="50000"/>
                    </a:schemeClr>
                  </a:solidFill>
                </a:rPr>
                <a:t> </a:t>
              </a:r>
              <a:r>
                <a:rPr lang="en-AU" b="1" dirty="0" err="1">
                  <a:solidFill>
                    <a:schemeClr val="tx1">
                      <a:lumMod val="50000"/>
                    </a:schemeClr>
                  </a:solidFill>
                </a:rPr>
                <a:t>bản</a:t>
              </a:r>
              <a:endParaRPr lang="en-AU" b="1" dirty="0">
                <a:solidFill>
                  <a:schemeClr val="tx1">
                    <a:lumMod val="50000"/>
                  </a:schemeClr>
                </a:solidFill>
              </a:endParaRPr>
            </a:p>
          </p:txBody>
        </p:sp>
        <p:sp>
          <p:nvSpPr>
            <p:cNvPr id="43" name="Line 25"/>
            <p:cNvSpPr>
              <a:spLocks noChangeShapeType="1"/>
            </p:cNvSpPr>
            <p:nvPr/>
          </p:nvSpPr>
          <p:spPr bwMode="auto">
            <a:xfrm flipV="1">
              <a:off x="6407008" y="4762318"/>
              <a:ext cx="0" cy="479355"/>
            </a:xfrm>
            <a:prstGeom prst="line">
              <a:avLst/>
            </a:prstGeom>
            <a:noFill/>
            <a:ln w="9525">
              <a:solidFill>
                <a:schemeClr val="tx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44" name="Line 26"/>
            <p:cNvSpPr>
              <a:spLocks noChangeShapeType="1"/>
            </p:cNvSpPr>
            <p:nvPr/>
          </p:nvSpPr>
          <p:spPr bwMode="auto">
            <a:xfrm flipV="1">
              <a:off x="7340155" y="4798436"/>
              <a:ext cx="462582" cy="433881"/>
            </a:xfrm>
            <a:prstGeom prst="line">
              <a:avLst/>
            </a:prstGeom>
            <a:noFill/>
            <a:ln w="9525">
              <a:solidFill>
                <a:schemeClr val="tx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45" name="Line 27"/>
            <p:cNvSpPr>
              <a:spLocks noChangeShapeType="1"/>
            </p:cNvSpPr>
            <p:nvPr/>
          </p:nvSpPr>
          <p:spPr bwMode="auto">
            <a:xfrm flipH="1" flipV="1">
              <a:off x="5105219" y="4835139"/>
              <a:ext cx="448747" cy="406532"/>
            </a:xfrm>
            <a:prstGeom prst="line">
              <a:avLst/>
            </a:prstGeom>
            <a:noFill/>
            <a:ln w="9525">
              <a:solidFill>
                <a:schemeClr val="tx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grpSp>
      <p:sp>
        <p:nvSpPr>
          <p:cNvPr id="3" name="Title 2"/>
          <p:cNvSpPr>
            <a:spLocks noGrp="1"/>
          </p:cNvSpPr>
          <p:nvPr>
            <p:ph type="title"/>
          </p:nvPr>
        </p:nvSpPr>
        <p:spPr/>
        <p:txBody>
          <a:bodyPr/>
          <a:lstStyle/>
          <a:p>
            <a:r>
              <a:rPr lang="vi-VN" dirty="0"/>
              <a:t>1.2. Phân loại mã độc</a:t>
            </a:r>
          </a:p>
        </p:txBody>
      </p:sp>
      <p:sp>
        <p:nvSpPr>
          <p:cNvPr id="137" name="Text Box 10"/>
          <p:cNvSpPr txBox="1">
            <a:spLocks noChangeArrowheads="1"/>
          </p:cNvSpPr>
          <p:nvPr/>
        </p:nvSpPr>
        <p:spPr bwMode="auto">
          <a:xfrm>
            <a:off x="3682073" y="5172280"/>
            <a:ext cx="820391" cy="338554"/>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600" b="0" dirty="0" smtClean="0">
                <a:solidFill>
                  <a:schemeClr val="tx1">
                    <a:lumMod val="50000"/>
                  </a:schemeClr>
                </a:solidFill>
              </a:rPr>
              <a:t>Rootkit</a:t>
            </a:r>
            <a:endParaRPr lang="en-AU" sz="1600" b="0" dirty="0">
              <a:solidFill>
                <a:schemeClr val="tx1">
                  <a:lumMod val="50000"/>
                </a:schemeClr>
              </a:solidFill>
            </a:endParaRPr>
          </a:p>
        </p:txBody>
      </p:sp>
      <p:sp>
        <p:nvSpPr>
          <p:cNvPr id="138" name="Text Box 10"/>
          <p:cNvSpPr txBox="1">
            <a:spLocks noChangeArrowheads="1"/>
          </p:cNvSpPr>
          <p:nvPr/>
        </p:nvSpPr>
        <p:spPr bwMode="auto">
          <a:xfrm>
            <a:off x="2621232" y="5328857"/>
            <a:ext cx="979004" cy="584775"/>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600" b="0" dirty="0" smtClean="0">
                <a:solidFill>
                  <a:schemeClr val="tx1">
                    <a:lumMod val="50000"/>
                  </a:schemeClr>
                </a:solidFill>
              </a:rPr>
              <a:t>Adware</a:t>
            </a:r>
            <a:br>
              <a:rPr lang="en-AU" sz="1600" b="0" dirty="0" smtClean="0">
                <a:solidFill>
                  <a:schemeClr val="tx1">
                    <a:lumMod val="50000"/>
                  </a:schemeClr>
                </a:solidFill>
              </a:rPr>
            </a:br>
            <a:r>
              <a:rPr lang="en-AU" sz="1600" b="0" dirty="0" smtClean="0">
                <a:solidFill>
                  <a:schemeClr val="tx1">
                    <a:lumMod val="50000"/>
                  </a:schemeClr>
                </a:solidFill>
              </a:rPr>
              <a:t>Spyware</a:t>
            </a:r>
            <a:endParaRPr lang="en-AU" sz="1600" b="0" dirty="0">
              <a:solidFill>
                <a:schemeClr val="tx1">
                  <a:lumMod val="50000"/>
                </a:schemeClr>
              </a:solidFill>
            </a:endParaRPr>
          </a:p>
        </p:txBody>
      </p:sp>
      <p:sp>
        <p:nvSpPr>
          <p:cNvPr id="139" name="Line 20"/>
          <p:cNvSpPr>
            <a:spLocks noChangeShapeType="1"/>
          </p:cNvSpPr>
          <p:nvPr/>
        </p:nvSpPr>
        <p:spPr bwMode="auto">
          <a:xfrm flipH="1">
            <a:off x="2040866" y="3644501"/>
            <a:ext cx="465828" cy="1684356"/>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140" name="Line 17"/>
          <p:cNvSpPr>
            <a:spLocks noChangeShapeType="1"/>
          </p:cNvSpPr>
          <p:nvPr/>
        </p:nvSpPr>
        <p:spPr bwMode="auto">
          <a:xfrm>
            <a:off x="2848119" y="3653807"/>
            <a:ext cx="1221481" cy="1518473"/>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141" name="Text Box 11"/>
          <p:cNvSpPr txBox="1">
            <a:spLocks noChangeArrowheads="1"/>
          </p:cNvSpPr>
          <p:nvPr/>
        </p:nvSpPr>
        <p:spPr bwMode="auto">
          <a:xfrm>
            <a:off x="7605012" y="4429301"/>
            <a:ext cx="1080931" cy="646331"/>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vi-VN" b="0" dirty="0" smtClean="0">
                <a:solidFill>
                  <a:schemeClr val="tx1">
                    <a:lumMod val="50000"/>
                  </a:schemeClr>
                </a:solidFill>
              </a:rPr>
              <a:t>Zombie/Bot</a:t>
            </a:r>
            <a:endParaRPr lang="en-AU" b="0" dirty="0">
              <a:solidFill>
                <a:schemeClr val="tx1">
                  <a:lumMod val="50000"/>
                </a:schemeClr>
              </a:solidFill>
            </a:endParaRPr>
          </a:p>
        </p:txBody>
      </p:sp>
      <p:sp>
        <p:nvSpPr>
          <p:cNvPr id="142" name="Text Box 10"/>
          <p:cNvSpPr txBox="1">
            <a:spLocks noChangeArrowheads="1"/>
          </p:cNvSpPr>
          <p:nvPr/>
        </p:nvSpPr>
        <p:spPr bwMode="auto">
          <a:xfrm>
            <a:off x="4648170" y="3931975"/>
            <a:ext cx="1498735" cy="338554"/>
          </a:xfrm>
          <a:prstGeom prst="rect">
            <a:avLst/>
          </a:prstGeom>
          <a:noFill/>
          <a:ln w="19050">
            <a:solidFill>
              <a:schemeClr val="tx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AU" sz="1600" dirty="0" smtClean="0">
                <a:solidFill>
                  <a:schemeClr val="tx1">
                    <a:lumMod val="50000"/>
                  </a:schemeClr>
                </a:solidFill>
              </a:rPr>
              <a:t>Ransomware </a:t>
            </a:r>
            <a:endParaRPr lang="en-AU" sz="1600" b="0" dirty="0">
              <a:solidFill>
                <a:schemeClr val="tx1">
                  <a:lumMod val="50000"/>
                </a:schemeClr>
              </a:solidFill>
            </a:endParaRPr>
          </a:p>
        </p:txBody>
      </p:sp>
      <p:sp>
        <p:nvSpPr>
          <p:cNvPr id="143" name="Line 19"/>
          <p:cNvSpPr>
            <a:spLocks noChangeShapeType="1"/>
          </p:cNvSpPr>
          <p:nvPr/>
        </p:nvSpPr>
        <p:spPr bwMode="auto">
          <a:xfrm>
            <a:off x="3327121" y="3645938"/>
            <a:ext cx="1874310" cy="286034"/>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
        <p:nvSpPr>
          <p:cNvPr id="144" name="Line 16"/>
          <p:cNvSpPr>
            <a:spLocks noChangeShapeType="1"/>
          </p:cNvSpPr>
          <p:nvPr/>
        </p:nvSpPr>
        <p:spPr bwMode="auto">
          <a:xfrm flipH="1">
            <a:off x="5836446" y="3649264"/>
            <a:ext cx="792859" cy="282712"/>
          </a:xfrm>
          <a:prstGeom prst="line">
            <a:avLst/>
          </a:prstGeom>
          <a:noFill/>
          <a:ln w="9525">
            <a:solidFill>
              <a:schemeClr val="tx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b="0">
              <a:solidFill>
                <a:schemeClr val="tx1">
                  <a:lumMod val="50000"/>
                </a:schemeClr>
              </a:solidFill>
            </a:endParaRPr>
          </a:p>
        </p:txBody>
      </p:sp>
    </p:spTree>
    <p:extLst>
      <p:ext uri="{BB962C8B-B14F-4D97-AF65-F5344CB8AC3E}">
        <p14:creationId xmlns:p14="http://schemas.microsoft.com/office/powerpoint/2010/main" val="3621694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6" y="1588525"/>
            <a:ext cx="7542186" cy="4565141"/>
          </a:xfrm>
        </p:spPr>
        <p:txBody>
          <a:bodyPr/>
          <a:lstStyle/>
          <a:p>
            <a:pPr algn="just">
              <a:lnSpc>
                <a:spcPct val="120000"/>
              </a:lnSpc>
              <a:spcBef>
                <a:spcPts val="0"/>
              </a:spcBef>
            </a:pPr>
            <a:r>
              <a:rPr lang="en-US" sz="2000" b="1" dirty="0" err="1"/>
              <a:t>Bom</a:t>
            </a:r>
            <a:r>
              <a:rPr lang="en-US" sz="2000" b="1" dirty="0"/>
              <a:t> logic </a:t>
            </a:r>
            <a:r>
              <a:rPr lang="en-US" sz="2000" dirty="0"/>
              <a:t>(Logic bombs) </a:t>
            </a:r>
            <a:r>
              <a:rPr lang="en-US" sz="2000" dirty="0" err="1"/>
              <a:t>th</a:t>
            </a:r>
            <a:r>
              <a:rPr lang="en-AU" sz="2000" dirty="0" err="1"/>
              <a:t>ường</a:t>
            </a:r>
            <a:r>
              <a:rPr lang="en-AU" sz="2000" dirty="0"/>
              <a:t> </a:t>
            </a:r>
            <a:r>
              <a:rPr lang="en-AU" sz="2000" dirty="0" err="1"/>
              <a:t>được</a:t>
            </a:r>
            <a:r>
              <a:rPr lang="en-AU" sz="2000" dirty="0"/>
              <a:t> “</a:t>
            </a:r>
            <a:r>
              <a:rPr lang="en-AU" sz="2000" dirty="0" err="1"/>
              <a:t>nhúng</a:t>
            </a:r>
            <a:r>
              <a:rPr lang="en-AU" sz="2000" dirty="0"/>
              <a:t>” </a:t>
            </a:r>
            <a:r>
              <a:rPr lang="en-AU" sz="2000" dirty="0" err="1"/>
              <a:t>vào</a:t>
            </a:r>
            <a:r>
              <a:rPr lang="en-AU" sz="2000" dirty="0"/>
              <a:t> </a:t>
            </a:r>
            <a:r>
              <a:rPr lang="en-AU" sz="2000" dirty="0" err="1"/>
              <a:t>các</a:t>
            </a:r>
            <a:r>
              <a:rPr lang="en-AU" sz="2000" dirty="0"/>
              <a:t> </a:t>
            </a:r>
            <a:r>
              <a:rPr lang="en-AU" sz="2000" dirty="0" err="1"/>
              <a:t>chương</a:t>
            </a:r>
            <a:r>
              <a:rPr lang="en-AU" sz="2000" dirty="0"/>
              <a:t> </a:t>
            </a:r>
            <a:r>
              <a:rPr lang="en-AU" sz="2000" dirty="0" err="1"/>
              <a:t>trình</a:t>
            </a:r>
            <a:r>
              <a:rPr lang="en-AU" sz="2000" dirty="0"/>
              <a:t> </a:t>
            </a:r>
            <a:r>
              <a:rPr lang="en-AU" sz="2000" dirty="0" err="1"/>
              <a:t>bình</a:t>
            </a:r>
            <a:r>
              <a:rPr lang="en-AU" sz="2000" dirty="0"/>
              <a:t> </a:t>
            </a:r>
            <a:r>
              <a:rPr lang="en-AU" sz="2000" dirty="0" err="1"/>
              <a:t>thường</a:t>
            </a:r>
            <a:r>
              <a:rPr lang="en-AU" sz="2000" dirty="0"/>
              <a:t> </a:t>
            </a:r>
            <a:r>
              <a:rPr lang="en-AU" sz="2000" dirty="0" err="1"/>
              <a:t>và</a:t>
            </a:r>
            <a:r>
              <a:rPr lang="en-AU" sz="2000" dirty="0"/>
              <a:t> </a:t>
            </a:r>
            <a:r>
              <a:rPr lang="en-AU" sz="2000" dirty="0" err="1"/>
              <a:t>thường</a:t>
            </a:r>
            <a:r>
              <a:rPr lang="en-AU" sz="2000" dirty="0"/>
              <a:t> </a:t>
            </a:r>
            <a:r>
              <a:rPr lang="en-AU" sz="2000" dirty="0" err="1"/>
              <a:t>hẹn</a:t>
            </a:r>
            <a:r>
              <a:rPr lang="en-AU" sz="2000" dirty="0"/>
              <a:t> </a:t>
            </a:r>
            <a:r>
              <a:rPr lang="en-AU" sz="2000" dirty="0" err="1"/>
              <a:t>giờ</a:t>
            </a:r>
            <a:r>
              <a:rPr lang="en-AU" sz="2000" dirty="0"/>
              <a:t> </a:t>
            </a:r>
            <a:r>
              <a:rPr lang="en-AU" sz="2000" dirty="0" err="1"/>
              <a:t>để</a:t>
            </a:r>
            <a:r>
              <a:rPr lang="en-AU" sz="2000" dirty="0"/>
              <a:t> “</a:t>
            </a:r>
            <a:r>
              <a:rPr lang="en-AU" sz="2000" dirty="0" err="1"/>
              <a:t>phát</a:t>
            </a:r>
            <a:r>
              <a:rPr lang="en-AU" sz="2000" dirty="0"/>
              <a:t> </a:t>
            </a:r>
            <a:r>
              <a:rPr lang="en-AU" sz="2000" dirty="0" err="1"/>
              <a:t>nổ</a:t>
            </a:r>
            <a:r>
              <a:rPr lang="en-AU" sz="2000" dirty="0"/>
              <a:t>” </a:t>
            </a:r>
            <a:r>
              <a:rPr lang="en-AU" sz="2000" dirty="0" err="1"/>
              <a:t>trong</a:t>
            </a:r>
            <a:r>
              <a:rPr lang="en-AU" sz="2000" dirty="0"/>
              <a:t> </a:t>
            </a:r>
            <a:r>
              <a:rPr lang="en-AU" sz="2000" dirty="0" err="1"/>
              <a:t>một</a:t>
            </a:r>
            <a:r>
              <a:rPr lang="en-AU" sz="2000" dirty="0"/>
              <a:t> </a:t>
            </a:r>
            <a:r>
              <a:rPr lang="en-AU" sz="2000" dirty="0" err="1"/>
              <a:t>số</a:t>
            </a:r>
            <a:r>
              <a:rPr lang="en-AU" sz="2000" dirty="0"/>
              <a:t> </a:t>
            </a:r>
            <a:r>
              <a:rPr lang="en-AU" sz="2000" dirty="0" err="1"/>
              <a:t>điều</a:t>
            </a:r>
            <a:r>
              <a:rPr lang="en-AU" sz="2000" dirty="0"/>
              <a:t> </a:t>
            </a:r>
            <a:r>
              <a:rPr lang="en-AU" sz="2000" dirty="0" err="1"/>
              <a:t>kiện</a:t>
            </a:r>
            <a:r>
              <a:rPr lang="en-AU" sz="2000" dirty="0"/>
              <a:t> </a:t>
            </a:r>
            <a:r>
              <a:rPr lang="en-AU" sz="2000" dirty="0" err="1"/>
              <a:t>củ</a:t>
            </a:r>
            <a:r>
              <a:rPr lang="en-AU" sz="2000" dirty="0"/>
              <a:t> </a:t>
            </a:r>
            <a:r>
              <a:rPr lang="en-AU" sz="2000" dirty="0" err="1" smtClean="0"/>
              <a:t>thể</a:t>
            </a:r>
            <a:r>
              <a:rPr lang="en-AU" sz="2000" dirty="0" smtClean="0"/>
              <a:t>. </a:t>
            </a:r>
            <a:r>
              <a:rPr lang="en-US" sz="2000" dirty="0" err="1" smtClean="0"/>
              <a:t>Khi</a:t>
            </a:r>
            <a:r>
              <a:rPr lang="en-US" sz="2000" dirty="0" smtClean="0"/>
              <a:t> </a:t>
            </a:r>
            <a:r>
              <a:rPr lang="en-US" sz="2000" dirty="0"/>
              <a:t>“</a:t>
            </a:r>
            <a:r>
              <a:rPr lang="en-US" sz="2000" dirty="0" err="1"/>
              <a:t>phát</a:t>
            </a:r>
            <a:r>
              <a:rPr lang="en-US" sz="2000" dirty="0"/>
              <a:t> </a:t>
            </a:r>
            <a:r>
              <a:rPr lang="en-US" sz="2000" dirty="0" err="1"/>
              <a:t>nổ</a:t>
            </a:r>
            <a:r>
              <a:rPr lang="en-US" sz="2000" dirty="0"/>
              <a:t>” </a:t>
            </a:r>
            <a:r>
              <a:rPr lang="en-US" sz="2000" dirty="0" err="1"/>
              <a:t>bom</a:t>
            </a:r>
            <a:r>
              <a:rPr lang="en-US" sz="2000" dirty="0"/>
              <a:t> logic c</a:t>
            </a:r>
            <a:r>
              <a:rPr lang="en-AU" sz="2000" dirty="0"/>
              <a:t>ó </a:t>
            </a:r>
            <a:r>
              <a:rPr lang="en-AU" sz="2000" dirty="0" err="1"/>
              <a:t>thể</a:t>
            </a:r>
            <a:r>
              <a:rPr lang="en-AU" sz="2000" dirty="0"/>
              <a:t> </a:t>
            </a:r>
            <a:r>
              <a:rPr lang="en-AU" sz="2000" dirty="0" err="1"/>
              <a:t>xoá</a:t>
            </a:r>
            <a:r>
              <a:rPr lang="en-AU" sz="2000" dirty="0"/>
              <a:t> </a:t>
            </a:r>
            <a:r>
              <a:rPr lang="en-AU" sz="2000" dirty="0" err="1"/>
              <a:t>dữ</a:t>
            </a:r>
            <a:r>
              <a:rPr lang="en-AU" sz="2000" dirty="0"/>
              <a:t> </a:t>
            </a:r>
            <a:r>
              <a:rPr lang="en-AU" sz="2000" dirty="0" err="1"/>
              <a:t>liệu</a:t>
            </a:r>
            <a:r>
              <a:rPr lang="en-AU" sz="2000" dirty="0"/>
              <a:t>, files, </a:t>
            </a:r>
            <a:r>
              <a:rPr lang="en-AU" sz="2000" dirty="0" err="1"/>
              <a:t>tắt</a:t>
            </a:r>
            <a:r>
              <a:rPr lang="en-AU" sz="2000" dirty="0"/>
              <a:t> </a:t>
            </a:r>
            <a:r>
              <a:rPr lang="en-AU" sz="2000" dirty="0" err="1"/>
              <a:t>cả</a:t>
            </a:r>
            <a:r>
              <a:rPr lang="en-AU" sz="2000" dirty="0"/>
              <a:t> </a:t>
            </a:r>
            <a:r>
              <a:rPr lang="en-AU" sz="2000" dirty="0" err="1"/>
              <a:t>hệ</a:t>
            </a:r>
            <a:r>
              <a:rPr lang="en-AU" sz="2000" dirty="0"/>
              <a:t> </a:t>
            </a:r>
            <a:r>
              <a:rPr lang="en-AU" sz="2000" dirty="0" err="1"/>
              <a:t>thống</a:t>
            </a:r>
            <a:r>
              <a:rPr lang="en-AU" sz="2000" dirty="0" smtClean="0"/>
              <a:t>...</a:t>
            </a:r>
          </a:p>
        </p:txBody>
      </p:sp>
      <p:pic>
        <p:nvPicPr>
          <p:cNvPr id="3074" name="Picture 2" descr="www.rutgers.edu/sites/default/files/2021-12/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861" y="3118589"/>
            <a:ext cx="3385586" cy="362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070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p:txBody>
          <a:bodyPr/>
          <a:lstStyle/>
          <a:p>
            <a:pPr algn="just">
              <a:lnSpc>
                <a:spcPct val="120000"/>
              </a:lnSpc>
            </a:pPr>
            <a:r>
              <a:rPr lang="en-US" sz="2000" b="1" dirty="0" err="1" smtClean="0"/>
              <a:t>Tr</a:t>
            </a:r>
            <a:r>
              <a:rPr lang="en-AU" sz="2000" b="1" dirty="0" err="1" smtClean="0"/>
              <a:t>ojan</a:t>
            </a:r>
            <a:r>
              <a:rPr lang="en-AU" sz="2000" b="1" dirty="0" smtClean="0"/>
              <a:t> </a:t>
            </a:r>
            <a:r>
              <a:rPr lang="en-AU" sz="2000" dirty="0" smtClean="0"/>
              <a:t>horses </a:t>
            </a:r>
            <a:r>
              <a:rPr lang="en-AU" sz="2000" dirty="0" err="1" smtClean="0"/>
              <a:t>chứa</a:t>
            </a:r>
            <a:r>
              <a:rPr lang="en-AU" sz="2000" dirty="0" smtClean="0"/>
              <a:t> </a:t>
            </a:r>
            <a:r>
              <a:rPr lang="en-AU" sz="2000" dirty="0" err="1"/>
              <a:t>mã</a:t>
            </a:r>
            <a:r>
              <a:rPr lang="en-AU" sz="2000" dirty="0"/>
              <a:t> </a:t>
            </a:r>
            <a:r>
              <a:rPr lang="en-AU" sz="2000" dirty="0" err="1"/>
              <a:t>độc</a:t>
            </a:r>
            <a:r>
              <a:rPr lang="en-AU" sz="2000" dirty="0"/>
              <a:t>, </a:t>
            </a:r>
            <a:r>
              <a:rPr lang="en-AU" sz="2000" dirty="0" err="1"/>
              <a:t>thường</a:t>
            </a:r>
            <a:r>
              <a:rPr lang="en-AU" sz="2000" dirty="0"/>
              <a:t> </a:t>
            </a:r>
            <a:r>
              <a:rPr lang="en-AU" sz="2000" dirty="0" err="1"/>
              <a:t>giả</a:t>
            </a:r>
            <a:r>
              <a:rPr lang="en-AU" sz="2000" dirty="0"/>
              <a:t> </a:t>
            </a:r>
            <a:r>
              <a:rPr lang="en-AU" sz="2000" dirty="0" err="1"/>
              <a:t>danh</a:t>
            </a:r>
            <a:r>
              <a:rPr lang="en-AU" sz="2000" dirty="0"/>
              <a:t> </a:t>
            </a:r>
            <a:r>
              <a:rPr lang="en-AU" sz="2000" dirty="0" err="1"/>
              <a:t>những</a:t>
            </a:r>
            <a:r>
              <a:rPr lang="en-AU" sz="2000" dirty="0"/>
              <a:t> </a:t>
            </a:r>
            <a:r>
              <a:rPr lang="en-AU" sz="2000" dirty="0" err="1"/>
              <a:t>chương</a:t>
            </a:r>
            <a:r>
              <a:rPr lang="en-AU" sz="2000" dirty="0"/>
              <a:t> </a:t>
            </a:r>
            <a:r>
              <a:rPr lang="en-AU" sz="2000" dirty="0" err="1" smtClean="0"/>
              <a:t>trình</a:t>
            </a:r>
            <a:r>
              <a:rPr lang="en-AU" sz="2000" dirty="0" smtClean="0"/>
              <a:t> </a:t>
            </a:r>
            <a:r>
              <a:rPr lang="en-AU" sz="2000" dirty="0" err="1"/>
              <a:t>có</a:t>
            </a:r>
            <a:r>
              <a:rPr lang="en-AU" sz="2000" dirty="0"/>
              <a:t> </a:t>
            </a:r>
            <a:r>
              <a:rPr lang="en-AU" sz="2000" dirty="0" err="1"/>
              <a:t>ích</a:t>
            </a:r>
            <a:r>
              <a:rPr lang="en-AU" sz="2000" dirty="0"/>
              <a:t>, </a:t>
            </a:r>
            <a:r>
              <a:rPr lang="en-AU" sz="2000" dirty="0" err="1"/>
              <a:t>nhằm</a:t>
            </a:r>
            <a:r>
              <a:rPr lang="en-AU" sz="2000" dirty="0"/>
              <a:t> </a:t>
            </a:r>
            <a:r>
              <a:rPr lang="en-AU" sz="2000" dirty="0" err="1"/>
              <a:t>lừa</a:t>
            </a:r>
            <a:r>
              <a:rPr lang="en-AU" sz="2000" dirty="0"/>
              <a:t> </a:t>
            </a:r>
            <a:r>
              <a:rPr lang="en-AU" sz="2000" dirty="0" err="1"/>
              <a:t>người</a:t>
            </a:r>
            <a:r>
              <a:rPr lang="en-AU" sz="2000" dirty="0"/>
              <a:t> </a:t>
            </a:r>
            <a:r>
              <a:rPr lang="en-AU" sz="2000" dirty="0" err="1"/>
              <a:t>dùng</a:t>
            </a:r>
            <a:r>
              <a:rPr lang="en-AU" sz="2000" dirty="0"/>
              <a:t> </a:t>
            </a:r>
            <a:r>
              <a:rPr lang="en-AU" sz="2000" dirty="0" err="1"/>
              <a:t>kích</a:t>
            </a:r>
            <a:r>
              <a:rPr lang="en-AU" sz="2000" dirty="0"/>
              <a:t> </a:t>
            </a:r>
            <a:r>
              <a:rPr lang="en-AU" sz="2000" dirty="0" err="1"/>
              <a:t>hoạt</a:t>
            </a:r>
            <a:r>
              <a:rPr lang="en-AU" sz="2000" dirty="0"/>
              <a:t> </a:t>
            </a:r>
            <a:r>
              <a:rPr lang="en-AU" sz="2000" dirty="0" err="1"/>
              <a:t>chúng</a:t>
            </a:r>
            <a:r>
              <a:rPr lang="en-AU" sz="2000" dirty="0" smtClean="0"/>
              <a:t>.</a:t>
            </a:r>
            <a:endParaRPr lang="en-AU" sz="2000" dirty="0"/>
          </a:p>
        </p:txBody>
      </p:sp>
      <p:pic>
        <p:nvPicPr>
          <p:cNvPr id="7170" name="Picture 2" descr="Trojan là gì? Cách phòng tránh virus Trojan xâm nhập máy tính hiệu quả -  Thegioidido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18" y="3374489"/>
            <a:ext cx="4270851" cy="270131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3"/>
          <a:stretch>
            <a:fillRect/>
          </a:stretch>
        </p:blipFill>
        <p:spPr>
          <a:xfrm>
            <a:off x="4478866" y="2739489"/>
            <a:ext cx="3925032" cy="2611444"/>
          </a:xfrm>
          <a:prstGeom prst="rect">
            <a:avLst/>
          </a:prstGeom>
        </p:spPr>
      </p:pic>
    </p:spTree>
    <p:extLst>
      <p:ext uri="{BB962C8B-B14F-4D97-AF65-F5344CB8AC3E}">
        <p14:creationId xmlns:p14="http://schemas.microsoft.com/office/powerpoint/2010/main" val="412240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5" y="1588525"/>
            <a:ext cx="8101859" cy="4565141"/>
          </a:xfrm>
        </p:spPr>
        <p:txBody>
          <a:bodyPr/>
          <a:lstStyle/>
          <a:p>
            <a:pPr algn="just">
              <a:lnSpc>
                <a:spcPct val="120000"/>
              </a:lnSpc>
            </a:pPr>
            <a:r>
              <a:rPr lang="vi-VN" sz="2000" b="1" dirty="0" smtClean="0"/>
              <a:t>Back door </a:t>
            </a:r>
            <a:r>
              <a:rPr lang="vi-VN" sz="2000" dirty="0" smtClean="0"/>
              <a:t>(cửa hậu) thường </a:t>
            </a:r>
            <a:r>
              <a:rPr lang="vi-VN" sz="2000" dirty="0"/>
              <a:t>được các lập trình viên tạo ra, dùng để gỡ rối và test chương </a:t>
            </a:r>
            <a:r>
              <a:rPr lang="vi-VN" sz="2000" dirty="0" smtClean="0"/>
              <a:t>trình. Cửa </a:t>
            </a:r>
            <a:r>
              <a:rPr lang="vi-VN" sz="2000" dirty="0"/>
              <a:t>hậu thường cho phép truy nhập trực tiếp vào hệ thống mà không qua các thủ tục kiểm tra an ninh thông </a:t>
            </a:r>
            <a:r>
              <a:rPr lang="vi-VN" sz="2000" dirty="0" smtClean="0"/>
              <a:t>thường. Do đó nó trở </a:t>
            </a:r>
            <a:r>
              <a:rPr lang="vi-VN" sz="2000" dirty="0"/>
              <a:t>thành một mối đe doạ đến an ninh hệ thống</a:t>
            </a:r>
            <a:r>
              <a:rPr lang="vi-VN" sz="2000" dirty="0" smtClean="0"/>
              <a:t>.</a:t>
            </a:r>
          </a:p>
          <a:p>
            <a:pPr algn="just">
              <a:lnSpc>
                <a:spcPct val="120000"/>
              </a:lnSpc>
            </a:pPr>
            <a:r>
              <a:rPr lang="vi-VN" sz="2000" b="1" dirty="0"/>
              <a:t>Rootkit </a:t>
            </a:r>
            <a:r>
              <a:rPr lang="vi-VN" sz="2000" dirty="0"/>
              <a:t>là một loại phần mềm độc hại được thiết kế để ẩn danh trên hệ thống máy tính và cho phép kẻ tấn công có quyền truy cập cao nhất vào hệ thống mà không bị phát hiện. Rootkit thường được sử dụng để giấu các hoạt động độc hại khác trên hệ thống, như truy cập trái phép, sao chép dữ liệu hoặc thực hiện các cuộc tấn công khác.</a:t>
            </a:r>
          </a:p>
          <a:p>
            <a:pPr algn="just">
              <a:lnSpc>
                <a:spcPct val="120000"/>
              </a:lnSpc>
            </a:pPr>
            <a:endParaRPr lang="vi-VN" sz="2000" dirty="0"/>
          </a:p>
        </p:txBody>
      </p:sp>
    </p:spTree>
    <p:extLst>
      <p:ext uri="{BB962C8B-B14F-4D97-AF65-F5344CB8AC3E}">
        <p14:creationId xmlns:p14="http://schemas.microsoft.com/office/powerpoint/2010/main" val="18873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5" y="1739153"/>
            <a:ext cx="4267991" cy="4904017"/>
          </a:xfrm>
        </p:spPr>
        <p:txBody>
          <a:bodyPr/>
          <a:lstStyle/>
          <a:p>
            <a:pPr algn="just">
              <a:lnSpc>
                <a:spcPct val="120000"/>
              </a:lnSpc>
            </a:pPr>
            <a:r>
              <a:rPr lang="vi-VN" sz="1800" b="1" dirty="0" smtClean="0"/>
              <a:t>Adware</a:t>
            </a:r>
            <a:r>
              <a:rPr lang="vi-VN" sz="1800" dirty="0" smtClean="0"/>
              <a:t> </a:t>
            </a:r>
            <a:r>
              <a:rPr lang="vi-VN" sz="1800" dirty="0"/>
              <a:t>(tên đầy đủ là advertising-supported software) là các phần mềm tự động hiển </a:t>
            </a:r>
            <a:r>
              <a:rPr lang="vi-VN" sz="1800" dirty="0" smtClean="0"/>
              <a:t>thị </a:t>
            </a:r>
            <a:r>
              <a:rPr lang="vi-VN" sz="1800" dirty="0"/>
              <a:t>các bảng quảng cáo trong thời gian người dùng tải hoặc sử dụng các phần mềm. </a:t>
            </a:r>
            <a:r>
              <a:rPr lang="vi-VN" sz="1800" dirty="0" smtClean="0"/>
              <a:t>Adware </a:t>
            </a:r>
            <a:r>
              <a:rPr lang="vi-VN" sz="1800" dirty="0"/>
              <a:t>thường được đóng gói chung với các phần mềm khác có thể dưới dạng như một </a:t>
            </a:r>
            <a:r>
              <a:rPr lang="vi-VN" sz="1800" dirty="0" smtClean="0"/>
              <a:t>phần </a:t>
            </a:r>
            <a:r>
              <a:rPr lang="vi-VN" sz="1800" dirty="0"/>
              <a:t>của một phần mềm hoặc một dịch vụ miễn </a:t>
            </a:r>
            <a:r>
              <a:rPr lang="vi-VN" sz="1800" dirty="0" smtClean="0"/>
              <a:t>phí.</a:t>
            </a:r>
          </a:p>
          <a:p>
            <a:pPr algn="just">
              <a:lnSpc>
                <a:spcPct val="120000"/>
              </a:lnSpc>
            </a:pPr>
            <a:r>
              <a:rPr lang="vi-VN" sz="1800" b="1" dirty="0"/>
              <a:t>Spyware</a:t>
            </a:r>
            <a:r>
              <a:rPr lang="vi-VN" sz="1800" dirty="0"/>
              <a:t> là một dạng phần mềm độc hại được cài đặt tự động nhằm giám sát, thu thập và đánh cắp các thông tin nhạy cảm trên hệ thống nạn nhân.</a:t>
            </a:r>
          </a:p>
          <a:p>
            <a:pPr algn="just">
              <a:lnSpc>
                <a:spcPct val="120000"/>
              </a:lnSpc>
            </a:pPr>
            <a:endParaRPr lang="vi-VN" sz="1800" dirty="0"/>
          </a:p>
        </p:txBody>
      </p:sp>
      <p:pic>
        <p:nvPicPr>
          <p:cNvPr id="8" name="Picture 7"/>
          <p:cNvPicPr>
            <a:picLocks noChangeAspect="1"/>
          </p:cNvPicPr>
          <p:nvPr/>
        </p:nvPicPr>
        <p:blipFill>
          <a:blip r:embed="rId2"/>
          <a:stretch>
            <a:fillRect/>
          </a:stretch>
        </p:blipFill>
        <p:spPr>
          <a:xfrm>
            <a:off x="4947673" y="3989513"/>
            <a:ext cx="3866725" cy="2135865"/>
          </a:xfrm>
          <a:prstGeom prst="rect">
            <a:avLst/>
          </a:prstGeom>
        </p:spPr>
      </p:pic>
      <p:pic>
        <p:nvPicPr>
          <p:cNvPr id="9" name="Picture 8"/>
          <p:cNvPicPr>
            <a:picLocks noChangeAspect="1"/>
          </p:cNvPicPr>
          <p:nvPr/>
        </p:nvPicPr>
        <p:blipFill>
          <a:blip r:embed="rId3"/>
          <a:stretch>
            <a:fillRect/>
          </a:stretch>
        </p:blipFill>
        <p:spPr>
          <a:xfrm>
            <a:off x="4947673" y="1588525"/>
            <a:ext cx="3711585" cy="2285665"/>
          </a:xfrm>
          <a:prstGeom prst="rect">
            <a:avLst/>
          </a:prstGeom>
        </p:spPr>
      </p:pic>
    </p:spTree>
    <p:extLst>
      <p:ext uri="{BB962C8B-B14F-4D97-AF65-F5344CB8AC3E}">
        <p14:creationId xmlns:p14="http://schemas.microsoft.com/office/powerpoint/2010/main" val="398965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5" y="1739154"/>
            <a:ext cx="8355248" cy="4414512"/>
          </a:xfrm>
        </p:spPr>
        <p:txBody>
          <a:bodyPr/>
          <a:lstStyle/>
          <a:p>
            <a:pPr algn="just">
              <a:lnSpc>
                <a:spcPct val="120000"/>
              </a:lnSpc>
            </a:pPr>
            <a:r>
              <a:rPr lang="vi-VN" sz="1800" b="1" dirty="0" smtClean="0"/>
              <a:t>Ransomware </a:t>
            </a:r>
            <a:r>
              <a:rPr lang="vi-VN" sz="1800" dirty="0"/>
              <a:t>là một loại phần mềm độc hại có khả năng mã hoá các tệp tin trên hệ thống của nạn nhân và yêu cầu nạn nhân phải trả tiền chuộc để nhận được chìa khóa giải mã. Ransomware là một trong những mối đe dọa an ninh mạng nguy hiểm nhất hiện nay và có thể gây thiệt hại nặng nề cho các tổ chức và cá nhân</a:t>
            </a:r>
            <a:r>
              <a:rPr lang="vi-VN" sz="1800" dirty="0" smtClean="0"/>
              <a:t>.</a:t>
            </a:r>
          </a:p>
        </p:txBody>
      </p:sp>
      <p:pic>
        <p:nvPicPr>
          <p:cNvPr id="4" name="Picture 3"/>
          <p:cNvPicPr>
            <a:picLocks noChangeAspect="1"/>
          </p:cNvPicPr>
          <p:nvPr/>
        </p:nvPicPr>
        <p:blipFill>
          <a:blip r:embed="rId3"/>
          <a:stretch>
            <a:fillRect/>
          </a:stretch>
        </p:blipFill>
        <p:spPr>
          <a:xfrm>
            <a:off x="1461582" y="4425659"/>
            <a:ext cx="2900398" cy="2264226"/>
          </a:xfrm>
          <a:prstGeom prst="rect">
            <a:avLst/>
          </a:prstGeom>
        </p:spPr>
      </p:pic>
      <p:pic>
        <p:nvPicPr>
          <p:cNvPr id="5" name="Picture 4"/>
          <p:cNvPicPr>
            <a:picLocks noChangeAspect="1"/>
          </p:cNvPicPr>
          <p:nvPr/>
        </p:nvPicPr>
        <p:blipFill>
          <a:blip r:embed="rId4"/>
          <a:stretch>
            <a:fillRect/>
          </a:stretch>
        </p:blipFill>
        <p:spPr>
          <a:xfrm>
            <a:off x="4361980" y="3318822"/>
            <a:ext cx="3504762" cy="2600000"/>
          </a:xfrm>
          <a:prstGeom prst="rect">
            <a:avLst/>
          </a:prstGeom>
        </p:spPr>
      </p:pic>
    </p:spTree>
    <p:extLst>
      <p:ext uri="{BB962C8B-B14F-4D97-AF65-F5344CB8AC3E}">
        <p14:creationId xmlns:p14="http://schemas.microsoft.com/office/powerpoint/2010/main" val="331278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5" y="1739154"/>
            <a:ext cx="8355248" cy="4414512"/>
          </a:xfrm>
        </p:spPr>
        <p:txBody>
          <a:bodyPr/>
          <a:lstStyle/>
          <a:p>
            <a:pPr algn="just">
              <a:lnSpc>
                <a:spcPct val="120000"/>
              </a:lnSpc>
            </a:pPr>
            <a:r>
              <a:rPr lang="vi-VN" sz="1800" b="1" dirty="0" smtClean="0"/>
              <a:t>Vi </a:t>
            </a:r>
            <a:r>
              <a:rPr lang="vi-VN" sz="1800" b="1" dirty="0"/>
              <a:t>rút (Virus) </a:t>
            </a:r>
            <a:r>
              <a:rPr lang="vi-VN" sz="1800" dirty="0"/>
              <a:t>là một chương trình có thể “nhiễm” vào các chương trình khác, bằng </a:t>
            </a:r>
            <a:r>
              <a:rPr lang="vi-VN" sz="1800" dirty="0" smtClean="0"/>
              <a:t>cách </a:t>
            </a:r>
            <a:r>
              <a:rPr lang="vi-VN" sz="1800" dirty="0"/>
              <a:t>sửa đổi các chương trình này. Nếu các chương trình đã bị sửa đổi chứa vi rút được </a:t>
            </a:r>
            <a:r>
              <a:rPr lang="vi-VN" sz="1800" dirty="0" smtClean="0"/>
              <a:t>kích </a:t>
            </a:r>
            <a:r>
              <a:rPr lang="vi-VN" sz="1800" dirty="0"/>
              <a:t>hoạt thì vi rút sẽ tiếp tục “lây nhiễm” sang các chương trình khác. </a:t>
            </a:r>
            <a:r>
              <a:rPr lang="vi-VN" sz="1800" dirty="0" smtClean="0"/>
              <a:t>Vi </a:t>
            </a:r>
            <a:r>
              <a:rPr lang="vi-VN" sz="1800" dirty="0"/>
              <a:t>rút máy tính cũng có khả năng tự nhân bản, tự lây nhiễm sang các chương trình khác mà nó tiếp xúc. Có nhiều con đường lây nhiễm vi rút, như sao chép file, gọi </a:t>
            </a:r>
            <a:r>
              <a:rPr lang="vi-VN" sz="1800" dirty="0" smtClean="0"/>
              <a:t>các </a:t>
            </a:r>
            <a:r>
              <a:rPr lang="vi-VN" sz="1800" dirty="0"/>
              <a:t>ứng dụng và dịch vụ qua mạng, email... </a:t>
            </a:r>
            <a:endParaRPr lang="vi-VN" sz="1800" dirty="0" smtClean="0"/>
          </a:p>
          <a:p>
            <a:pPr algn="just">
              <a:lnSpc>
                <a:spcPct val="120000"/>
              </a:lnSpc>
            </a:pPr>
            <a:r>
              <a:rPr lang="vi-VN" sz="1800" b="1" dirty="0"/>
              <a:t>Sâu (Worm) </a:t>
            </a:r>
            <a:r>
              <a:rPr lang="vi-VN" sz="1800" dirty="0"/>
              <a:t>là một loại phần mềm độc hại có khả năng tự lây nhiễm từ máy này sang máy khác mà không cần chương trình chủ, vật chủ, hoặc sự trợ giúp của người dùng. Khi sâu lây nhiễm vào một máy, nó sử dụng máy này làm “bàn đạp” để tiếp tục rà quét, tấn công các máy khác. Các phương pháp lây lan chính của sâu gồm: lây lan qua thư điện tử, lây lan thông qua khả năng thực thi từ xa, lây lan thông qua khả năng log-in (đăng nhập) từ xa.</a:t>
            </a:r>
          </a:p>
          <a:p>
            <a:pPr algn="just">
              <a:lnSpc>
                <a:spcPct val="120000"/>
              </a:lnSpc>
            </a:pPr>
            <a:endParaRPr lang="vi-VN" sz="1800" dirty="0" smtClean="0"/>
          </a:p>
        </p:txBody>
      </p:sp>
    </p:spTree>
    <p:extLst>
      <p:ext uri="{BB962C8B-B14F-4D97-AF65-F5344CB8AC3E}">
        <p14:creationId xmlns:p14="http://schemas.microsoft.com/office/powerpoint/2010/main" val="310015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6" y="1739154"/>
            <a:ext cx="3926468" cy="4584528"/>
          </a:xfrm>
        </p:spPr>
        <p:txBody>
          <a:bodyPr/>
          <a:lstStyle/>
          <a:p>
            <a:pPr algn="just">
              <a:lnSpc>
                <a:spcPct val="120000"/>
              </a:lnSpc>
            </a:pPr>
            <a:r>
              <a:rPr lang="vi-VN" sz="2000" b="1" dirty="0" smtClean="0"/>
              <a:t>Zombie/Bot </a:t>
            </a:r>
            <a:r>
              <a:rPr lang="vi-VN" sz="2000" dirty="0" smtClean="0"/>
              <a:t>là </a:t>
            </a:r>
            <a:r>
              <a:rPr lang="vi-VN" sz="2000" dirty="0"/>
              <a:t>một </a:t>
            </a:r>
            <a:r>
              <a:rPr lang="vi-VN" sz="2000" dirty="0" smtClean="0"/>
              <a:t>chương </a:t>
            </a:r>
            <a:r>
              <a:rPr lang="vi-VN" sz="2000" dirty="0"/>
              <a:t>trình được thiết kế để giành quyền kiểm soát một máy tính, hoặc thiết bị tính toán </a:t>
            </a:r>
            <a:r>
              <a:rPr lang="vi-VN" sz="2000" dirty="0" smtClean="0"/>
              <a:t>có </a:t>
            </a:r>
            <a:r>
              <a:rPr lang="vi-VN" sz="2000" dirty="0"/>
              <a:t>kết nối Internet và sử dụng máy tính bị kiểm soát để tấn công các hệ thống khác, hoặc </a:t>
            </a:r>
            <a:r>
              <a:rPr lang="vi-VN" sz="2000" dirty="0" smtClean="0"/>
              <a:t>gửi </a:t>
            </a:r>
            <a:r>
              <a:rPr lang="vi-VN" sz="2000" dirty="0"/>
              <a:t>thư rác. </a:t>
            </a:r>
            <a:r>
              <a:rPr lang="vi-VN" sz="2000" dirty="0" smtClean="0"/>
              <a:t>Botnet </a:t>
            </a:r>
            <a:r>
              <a:rPr lang="en-US" sz="2000" dirty="0" smtClean="0"/>
              <a:t>(m</a:t>
            </a:r>
            <a:r>
              <a:rPr lang="vi-VN" sz="2000" dirty="0" smtClean="0"/>
              <a:t>ạng máy tính ma) là một </a:t>
            </a:r>
            <a:r>
              <a:rPr lang="vi-VN" sz="2000" dirty="0"/>
              <a:t>tập hợp các máy </a:t>
            </a:r>
            <a:r>
              <a:rPr lang="vi-VN" sz="2000" dirty="0" smtClean="0"/>
              <a:t>tính </a:t>
            </a:r>
            <a:r>
              <a:rPr lang="vi-VN" sz="2000" dirty="0"/>
              <a:t>bot dưới sự kiểm soát của một, hoặc một nhóm kẻ tấn </a:t>
            </a:r>
            <a:r>
              <a:rPr lang="vi-VN" sz="2000" dirty="0" smtClean="0"/>
              <a:t>công.</a:t>
            </a:r>
            <a:endParaRPr lang="vi-VN" sz="2000" dirty="0"/>
          </a:p>
        </p:txBody>
      </p:sp>
      <p:pic>
        <p:nvPicPr>
          <p:cNvPr id="4" name="Picture 3"/>
          <p:cNvPicPr>
            <a:picLocks noChangeAspect="1"/>
          </p:cNvPicPr>
          <p:nvPr/>
        </p:nvPicPr>
        <p:blipFill>
          <a:blip r:embed="rId2"/>
          <a:stretch>
            <a:fillRect/>
          </a:stretch>
        </p:blipFill>
        <p:spPr>
          <a:xfrm>
            <a:off x="4525387" y="1293058"/>
            <a:ext cx="4376242" cy="5564393"/>
          </a:xfrm>
          <a:prstGeom prst="rect">
            <a:avLst/>
          </a:prstGeom>
        </p:spPr>
      </p:pic>
    </p:spTree>
    <p:extLst>
      <p:ext uri="{BB962C8B-B14F-4D97-AF65-F5344CB8AC3E}">
        <p14:creationId xmlns:p14="http://schemas.microsoft.com/office/powerpoint/2010/main" val="1636896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1.2. Phân loại mã độc</a:t>
            </a:r>
          </a:p>
        </p:txBody>
      </p:sp>
      <p:sp>
        <p:nvSpPr>
          <p:cNvPr id="3" name="Content Placeholder 2"/>
          <p:cNvSpPr>
            <a:spLocks noGrp="1"/>
          </p:cNvSpPr>
          <p:nvPr>
            <p:ph idx="1"/>
          </p:nvPr>
        </p:nvSpPr>
        <p:spPr>
          <a:xfrm>
            <a:off x="425196" y="1739154"/>
            <a:ext cx="1965464" cy="4414512"/>
          </a:xfrm>
        </p:spPr>
        <p:txBody>
          <a:bodyPr/>
          <a:lstStyle/>
          <a:p>
            <a:r>
              <a:rPr lang="vi-VN" dirty="0" smtClean="0"/>
              <a:t>Cách đặt tên mã độc</a:t>
            </a:r>
            <a:endParaRPr lang="vi-VN" dirty="0"/>
          </a:p>
        </p:txBody>
      </p:sp>
      <p:pic>
        <p:nvPicPr>
          <p:cNvPr id="4" name="Picture 2" descr="coordinated-malware-eradication.">
            <a:extLst>
              <a:ext uri="{FF2B5EF4-FFF2-40B4-BE49-F238E27FC236}">
                <a16:creationId xmlns:a16="http://schemas.microsoft.com/office/drawing/2014/main" id="{9FA1F2CF-1710-46B9-BD51-E0435B614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59" y="1588525"/>
            <a:ext cx="5648804" cy="2471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135B2C-8509-403F-8A9B-84382C75345A}"/>
              </a:ext>
            </a:extLst>
          </p:cNvPr>
          <p:cNvPicPr>
            <a:picLocks noChangeAspect="1"/>
          </p:cNvPicPr>
          <p:nvPr/>
        </p:nvPicPr>
        <p:blipFill>
          <a:blip r:embed="rId4"/>
          <a:stretch>
            <a:fillRect/>
          </a:stretch>
        </p:blipFill>
        <p:spPr>
          <a:xfrm>
            <a:off x="2909821" y="4135546"/>
            <a:ext cx="4777738" cy="2439816"/>
          </a:xfrm>
          <a:prstGeom prst="rect">
            <a:avLst/>
          </a:prstGeom>
        </p:spPr>
      </p:pic>
    </p:spTree>
    <p:extLst>
      <p:ext uri="{BB962C8B-B14F-4D97-AF65-F5344CB8AC3E}">
        <p14:creationId xmlns:p14="http://schemas.microsoft.com/office/powerpoint/2010/main" val="2101274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vi-VN" dirty="0" smtClean="0"/>
              <a:t>CHƯƠNG 1</a:t>
            </a:r>
            <a:endParaRPr lang="en-US" dirty="0"/>
          </a:p>
        </p:txBody>
      </p:sp>
      <p:sp>
        <p:nvSpPr>
          <p:cNvPr id="3" name="Title 2"/>
          <p:cNvSpPr>
            <a:spLocks noGrp="1"/>
          </p:cNvSpPr>
          <p:nvPr>
            <p:ph type="ctrTitle"/>
          </p:nvPr>
        </p:nvSpPr>
        <p:spPr/>
        <p:txBody>
          <a:bodyPr/>
          <a:lstStyle/>
          <a:p>
            <a:r>
              <a:rPr lang="en-US" dirty="0" err="1" smtClean="0"/>
              <a:t>Tổng</a:t>
            </a:r>
            <a:r>
              <a:rPr lang="en-US" dirty="0" smtClean="0"/>
              <a:t> </a:t>
            </a:r>
            <a:r>
              <a:rPr lang="en-US" dirty="0" err="1"/>
              <a:t>quan</a:t>
            </a:r>
            <a:r>
              <a:rPr lang="en-US" dirty="0"/>
              <a:t> </a:t>
            </a:r>
            <a:r>
              <a:rPr lang="en-US" dirty="0" err="1"/>
              <a:t>về</a:t>
            </a:r>
            <a:r>
              <a:rPr lang="en-US" dirty="0"/>
              <a:t> </a:t>
            </a:r>
            <a:r>
              <a:rPr lang="en-US" dirty="0" err="1"/>
              <a:t>phân</a:t>
            </a:r>
            <a:r>
              <a:rPr lang="en-US" dirty="0"/>
              <a:t> </a:t>
            </a:r>
            <a:r>
              <a:rPr lang="en-US" dirty="0" err="1"/>
              <a:t>tích</a:t>
            </a:r>
            <a:r>
              <a:rPr lang="en-US" dirty="0"/>
              <a:t> </a:t>
            </a:r>
            <a:r>
              <a:rPr lang="en-US" dirty="0" err="1"/>
              <a:t>mã</a:t>
            </a:r>
            <a:r>
              <a:rPr lang="en-US" dirty="0"/>
              <a:t> </a:t>
            </a:r>
            <a:r>
              <a:rPr lang="en-US" dirty="0" err="1"/>
              <a:t>độc</a:t>
            </a:r>
            <a:endParaRPr lang="en-US" dirty="0"/>
          </a:p>
        </p:txBody>
      </p:sp>
    </p:spTree>
    <p:extLst>
      <p:ext uri="{BB962C8B-B14F-4D97-AF65-F5344CB8AC3E}">
        <p14:creationId xmlns:p14="http://schemas.microsoft.com/office/powerpoint/2010/main" val="1824487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54" y="997594"/>
            <a:ext cx="8195504" cy="590931"/>
          </a:xfrm>
        </p:spPr>
        <p:txBody>
          <a:bodyPr/>
          <a:lstStyle/>
          <a:p>
            <a:r>
              <a:rPr lang="vi-VN" sz="2800" dirty="0"/>
              <a:t>1.3. Nguyên tắc hoạt </a:t>
            </a:r>
            <a:r>
              <a:rPr lang="vi-VN" sz="2800" dirty="0" smtClean="0"/>
              <a:t>động chung </a:t>
            </a:r>
            <a:r>
              <a:rPr lang="vi-VN" sz="2800" dirty="0"/>
              <a:t>của mã </a:t>
            </a:r>
            <a:r>
              <a:rPr lang="vi-VN" sz="2800" dirty="0" smtClean="0"/>
              <a:t>độc</a:t>
            </a:r>
            <a:endParaRPr lang="vi-VN"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063073"/>
              </p:ext>
            </p:extLst>
          </p:nvPr>
        </p:nvGraphicFramePr>
        <p:xfrm>
          <a:off x="425451" y="1739900"/>
          <a:ext cx="8332960" cy="441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55974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510258" cy="741560"/>
          </a:xfrm>
        </p:spPr>
        <p:txBody>
          <a:bodyPr/>
          <a:lstStyle/>
          <a:p>
            <a:r>
              <a:rPr lang="vi-VN" sz="3000" dirty="0"/>
              <a:t>1.3. Nguyên tắc hoạt động chung của mã độc</a:t>
            </a:r>
          </a:p>
        </p:txBody>
      </p:sp>
      <p:sp>
        <p:nvSpPr>
          <p:cNvPr id="3" name="Content Placeholder 2"/>
          <p:cNvSpPr>
            <a:spLocks noGrp="1"/>
          </p:cNvSpPr>
          <p:nvPr>
            <p:ph idx="1"/>
          </p:nvPr>
        </p:nvSpPr>
        <p:spPr>
          <a:xfrm>
            <a:off x="425195" y="1475874"/>
            <a:ext cx="8221499" cy="4677792"/>
          </a:xfrm>
        </p:spPr>
        <p:txBody>
          <a:bodyPr/>
          <a:lstStyle/>
          <a:p>
            <a:pPr algn="just"/>
            <a:r>
              <a:rPr lang="vi-VN" sz="2600" b="1" dirty="0">
                <a:latin typeface="Arial Regular"/>
              </a:rPr>
              <a:t>Xâm nhập vào hệ thống: </a:t>
            </a:r>
            <a:r>
              <a:rPr lang="vi-VN" sz="2600" dirty="0">
                <a:latin typeface="Arial Regular"/>
              </a:rPr>
              <a:t>Mã độc thường sử dụng các lỗ hổng bảo mật hoặc phương pháp xâm nhập khác để xâm nhập vào hệ thống máy tính hoặc thiết bị khác.</a:t>
            </a:r>
          </a:p>
          <a:p>
            <a:pPr algn="just"/>
            <a:r>
              <a:rPr lang="vi-VN" sz="2600" b="1" dirty="0">
                <a:latin typeface="Arial Regular"/>
              </a:rPr>
              <a:t>Điều khiển và kiểm soát hệ thống: </a:t>
            </a:r>
            <a:r>
              <a:rPr lang="vi-VN" sz="2600" dirty="0">
                <a:latin typeface="Arial Regular"/>
              </a:rPr>
              <a:t>Sau khi xâm nhập thành công, mã độc sẽ tìm cách lấy quyền điều khiển và kiểm soát hệ thống. Điều này cho phép kẻ tấn công có thể thực hiện các hoạt động độc hại trên hệ thống mà không bị phát hiện.</a:t>
            </a:r>
          </a:p>
          <a:p>
            <a:pPr algn="just"/>
            <a:endParaRPr lang="vi-VN" sz="2600" dirty="0"/>
          </a:p>
        </p:txBody>
      </p:sp>
    </p:spTree>
    <p:extLst>
      <p:ext uri="{BB962C8B-B14F-4D97-AF65-F5344CB8AC3E}">
        <p14:creationId xmlns:p14="http://schemas.microsoft.com/office/powerpoint/2010/main" val="89871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195" y="1546649"/>
            <a:ext cx="8510258" cy="5030614"/>
          </a:xfrm>
        </p:spPr>
        <p:txBody>
          <a:bodyPr/>
          <a:lstStyle/>
          <a:p>
            <a:r>
              <a:rPr lang="vi-VN" sz="2400" b="1" dirty="0">
                <a:latin typeface="Arial Regular"/>
              </a:rPr>
              <a:t>Mở cửa </a:t>
            </a:r>
            <a:r>
              <a:rPr lang="vi-VN" sz="2400" b="1" dirty="0" smtClean="0">
                <a:latin typeface="Arial Regular"/>
              </a:rPr>
              <a:t>hậu </a:t>
            </a:r>
            <a:r>
              <a:rPr lang="vi-VN" sz="2400" b="1" dirty="0">
                <a:latin typeface="Arial Regular"/>
              </a:rPr>
              <a:t>cho kẻ tấn công: </a:t>
            </a:r>
            <a:r>
              <a:rPr lang="vi-VN" sz="2400" dirty="0">
                <a:latin typeface="Arial Regular"/>
              </a:rPr>
              <a:t>Mã độc thường sẽ tạo ra các lỗ hổng hoặc cửa sau trên hệ thống, cho phép kẻ tấn công có thể tiếp tục tấn công hoặc truy cập vào hệ thống sau này mà không cần phải xâm nhập lại.</a:t>
            </a:r>
          </a:p>
          <a:p>
            <a:r>
              <a:rPr lang="vi-VN" sz="2400" b="1" dirty="0">
                <a:latin typeface="Arial Regular"/>
              </a:rPr>
              <a:t>Thực hiện các hoạt động độc hại: </a:t>
            </a:r>
            <a:r>
              <a:rPr lang="vi-VN" sz="2400" dirty="0">
                <a:latin typeface="Arial Regular"/>
              </a:rPr>
              <a:t>Mã độc thường sẽ thực hiện các hoạt động độc hại trên hệ thống, bao gồm việc tạo ra các file giả mạo, thay đổi các cài đặt hệ thống, mã hoá các tệp tin quan trọng, đánh cắp thông tin cá nhân hoặc thông tin quan trọng, và thậm chí là điều khiển các thiết bị khác trong mạng của nạn nhân</a:t>
            </a:r>
            <a:r>
              <a:rPr lang="vi-VN" sz="2400" dirty="0" smtClean="0">
                <a:latin typeface="Arial Regular"/>
              </a:rPr>
              <a:t>.</a:t>
            </a:r>
            <a:endParaRPr lang="vi-VN" sz="2400" dirty="0">
              <a:latin typeface="Arial Regular"/>
            </a:endParaRPr>
          </a:p>
        </p:txBody>
      </p:sp>
      <p:sp>
        <p:nvSpPr>
          <p:cNvPr id="4" name="Title 1"/>
          <p:cNvSpPr txBox="1">
            <a:spLocks/>
          </p:cNvSpPr>
          <p:nvPr/>
        </p:nvSpPr>
        <p:spPr>
          <a:xfrm>
            <a:off x="425195" y="997594"/>
            <a:ext cx="8510258" cy="741560"/>
          </a:xfrm>
          <a:prstGeom prst="rect">
            <a:avLst/>
          </a:prstGeom>
        </p:spPr>
        <p:txBody>
          <a:bodyPr/>
          <a:lstStyle>
            <a:lvl1pPr algn="l" defTabSz="914400" rtl="0" eaLnBrk="1" latinLnBrk="0" hangingPunct="1">
              <a:lnSpc>
                <a:spcPct val="90000"/>
              </a:lnSpc>
              <a:spcBef>
                <a:spcPct val="0"/>
              </a:spcBef>
              <a:buNone/>
              <a:defRPr sz="4000" b="1" i="0" kern="1200">
                <a:solidFill>
                  <a:schemeClr val="tx2"/>
                </a:solidFill>
                <a:latin typeface="+mj-lt"/>
                <a:ea typeface="+mj-ea"/>
                <a:cs typeface="+mj-cs"/>
              </a:defRPr>
            </a:lvl1pPr>
          </a:lstStyle>
          <a:p>
            <a:r>
              <a:rPr lang="vi-VN" sz="3000" dirty="0" smtClean="0"/>
              <a:t>1.3. Nguyên tắc hoạt động chung của mã độc</a:t>
            </a:r>
            <a:endParaRPr lang="vi-VN" sz="3000" dirty="0"/>
          </a:p>
        </p:txBody>
      </p:sp>
    </p:spTree>
    <p:extLst>
      <p:ext uri="{BB962C8B-B14F-4D97-AF65-F5344CB8AC3E}">
        <p14:creationId xmlns:p14="http://schemas.microsoft.com/office/powerpoint/2010/main" val="38625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195" y="1739154"/>
            <a:ext cx="8285667" cy="4414512"/>
          </a:xfrm>
        </p:spPr>
        <p:txBody>
          <a:bodyPr/>
          <a:lstStyle/>
          <a:p>
            <a:pPr algn="just"/>
            <a:r>
              <a:rPr lang="vi-VN" b="1" dirty="0">
                <a:latin typeface="Arial Regular"/>
              </a:rPr>
              <a:t>Che giấu sự hoạt động: </a:t>
            </a:r>
            <a:r>
              <a:rPr lang="vi-VN" dirty="0">
                <a:latin typeface="Arial Regular"/>
              </a:rPr>
              <a:t>Mã độc thường sẽ giấu kín hoạt động của mình để tránh bị phát hiện và gỡ bỏ khỏi hệ thống. Điều này có thể bao gồm việc tránh các chương trình chống virus, mã hóa các tệp tin hoặc các kết nối mạng bằng các phương thức mã hóa chéo, hoặc thay đổi các cài đặt hệ thống để tránh bị phát hiện.</a:t>
            </a:r>
          </a:p>
        </p:txBody>
      </p:sp>
      <p:sp>
        <p:nvSpPr>
          <p:cNvPr id="4" name="Title 1"/>
          <p:cNvSpPr txBox="1">
            <a:spLocks/>
          </p:cNvSpPr>
          <p:nvPr/>
        </p:nvSpPr>
        <p:spPr>
          <a:xfrm>
            <a:off x="425195" y="997594"/>
            <a:ext cx="8510258" cy="741560"/>
          </a:xfrm>
          <a:prstGeom prst="rect">
            <a:avLst/>
          </a:prstGeom>
        </p:spPr>
        <p:txBody>
          <a:bodyPr/>
          <a:lstStyle>
            <a:lvl1pPr algn="l" defTabSz="914400" rtl="0" eaLnBrk="1" latinLnBrk="0" hangingPunct="1">
              <a:lnSpc>
                <a:spcPct val="90000"/>
              </a:lnSpc>
              <a:spcBef>
                <a:spcPct val="0"/>
              </a:spcBef>
              <a:buNone/>
              <a:defRPr sz="4000" b="1" i="0" kern="1200">
                <a:solidFill>
                  <a:schemeClr val="tx2"/>
                </a:solidFill>
                <a:latin typeface="+mj-lt"/>
                <a:ea typeface="+mj-ea"/>
                <a:cs typeface="+mj-cs"/>
              </a:defRPr>
            </a:lvl1pPr>
          </a:lstStyle>
          <a:p>
            <a:r>
              <a:rPr lang="vi-VN" sz="3000" dirty="0" smtClean="0"/>
              <a:t>1.3. Nguyên tắc hoạt động chung của mã độc</a:t>
            </a:r>
            <a:endParaRPr lang="vi-VN" sz="3000" dirty="0"/>
          </a:p>
        </p:txBody>
      </p:sp>
    </p:spTree>
    <p:extLst>
      <p:ext uri="{BB962C8B-B14F-4D97-AF65-F5344CB8AC3E}">
        <p14:creationId xmlns:p14="http://schemas.microsoft.com/office/powerpoint/2010/main" val="4100060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165351" cy="590931"/>
          </a:xfrm>
        </p:spPr>
        <p:txBody>
          <a:bodyPr/>
          <a:lstStyle/>
          <a:p>
            <a:r>
              <a:rPr lang="vi-VN" sz="2800" dirty="0"/>
              <a:t>1.3. Nguyên tắc hoạt động chung của mã độc</a:t>
            </a:r>
            <a:br>
              <a:rPr lang="vi-VN" sz="2800" dirty="0"/>
            </a:br>
            <a:endParaRPr lang="vi-VN" sz="28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450" y="2290774"/>
            <a:ext cx="7542213" cy="3311502"/>
          </a:xfrm>
        </p:spPr>
      </p:pic>
    </p:spTree>
    <p:extLst>
      <p:ext uri="{BB962C8B-B14F-4D97-AF65-F5344CB8AC3E}">
        <p14:creationId xmlns:p14="http://schemas.microsoft.com/office/powerpoint/2010/main" val="884471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165351" cy="590931"/>
          </a:xfrm>
        </p:spPr>
        <p:txBody>
          <a:bodyPr/>
          <a:lstStyle/>
          <a:p>
            <a:r>
              <a:rPr lang="vi-VN" sz="2800" dirty="0"/>
              <a:t>1.4 Các định dạng dữ liệu nhiễm mã độc</a:t>
            </a:r>
          </a:p>
        </p:txBody>
      </p:sp>
      <p:sp>
        <p:nvSpPr>
          <p:cNvPr id="3" name="Content Placeholder 2"/>
          <p:cNvSpPr>
            <a:spLocks noGrp="1"/>
          </p:cNvSpPr>
          <p:nvPr>
            <p:ph idx="1"/>
          </p:nvPr>
        </p:nvSpPr>
        <p:spPr/>
        <p:txBody>
          <a:bodyPr/>
          <a:lstStyle/>
          <a:p>
            <a:endParaRPr lang="vi-VN"/>
          </a:p>
        </p:txBody>
      </p:sp>
      <p:pic>
        <p:nvPicPr>
          <p:cNvPr id="5" name="Picture 4"/>
          <p:cNvPicPr>
            <a:picLocks noChangeAspect="1"/>
          </p:cNvPicPr>
          <p:nvPr/>
        </p:nvPicPr>
        <p:blipFill>
          <a:blip r:embed="rId3"/>
          <a:stretch>
            <a:fillRect/>
          </a:stretch>
        </p:blipFill>
        <p:spPr>
          <a:xfrm>
            <a:off x="425195" y="1588525"/>
            <a:ext cx="7995234" cy="4565141"/>
          </a:xfrm>
          <a:prstGeom prst="rect">
            <a:avLst/>
          </a:prstGeom>
        </p:spPr>
      </p:pic>
    </p:spTree>
    <p:extLst>
      <p:ext uri="{BB962C8B-B14F-4D97-AF65-F5344CB8AC3E}">
        <p14:creationId xmlns:p14="http://schemas.microsoft.com/office/powerpoint/2010/main" val="172188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7969657" cy="886290"/>
          </a:xfrm>
        </p:spPr>
        <p:txBody>
          <a:bodyPr/>
          <a:lstStyle/>
          <a:p>
            <a:r>
              <a:rPr lang="vi-VN" sz="3200" dirty="0" smtClean="0"/>
              <a:t>1.5. </a:t>
            </a:r>
            <a:r>
              <a:rPr lang="vi-VN" sz="3200" dirty="0"/>
              <a:t>Các hành vi và dấu hiệu cơ bản của mã độc </a:t>
            </a:r>
            <a:br>
              <a:rPr lang="vi-VN" sz="3200" dirty="0"/>
            </a:br>
            <a:endParaRPr lang="vi-VN" sz="3200" dirty="0"/>
          </a:p>
        </p:txBody>
      </p:sp>
      <p:sp>
        <p:nvSpPr>
          <p:cNvPr id="3" name="Content Placeholder 2"/>
          <p:cNvSpPr>
            <a:spLocks noGrp="1"/>
          </p:cNvSpPr>
          <p:nvPr>
            <p:ph idx="1"/>
          </p:nvPr>
        </p:nvSpPr>
        <p:spPr>
          <a:xfrm>
            <a:off x="190005" y="1883884"/>
            <a:ext cx="8811491" cy="4577876"/>
          </a:xfrm>
        </p:spPr>
        <p:txBody>
          <a:bodyPr/>
          <a:lstStyle/>
          <a:p>
            <a:r>
              <a:rPr lang="vi-VN" sz="2400" dirty="0"/>
              <a:t>Máy tính chạy chậm bất thường, chậm kết nối </a:t>
            </a:r>
            <a:r>
              <a:rPr lang="vi-VN" sz="2400" dirty="0" smtClean="0"/>
              <a:t>mạng</a:t>
            </a:r>
            <a:endParaRPr lang="en-US" sz="2400" dirty="0" smtClean="0"/>
          </a:p>
          <a:p>
            <a:r>
              <a:rPr lang="vi-VN" sz="2400" dirty="0" smtClean="0"/>
              <a:t>Máy </a:t>
            </a:r>
            <a:r>
              <a:rPr lang="vi-VN" sz="2400" dirty="0"/>
              <a:t>tính bị khóa hoặc không trả lời (stop responding) liên tục, không cho chạy các chương trình hệ thống (cmd, regedit, </a:t>
            </a:r>
            <a:r>
              <a:rPr lang="vi-VN" sz="2400" dirty="0" smtClean="0"/>
              <a:t>task manager</a:t>
            </a:r>
            <a:r>
              <a:rPr lang="vi-VN" sz="2400" dirty="0"/>
              <a:t>, gpedit, run,..)</a:t>
            </a:r>
            <a:endParaRPr lang="vi-VN" sz="2400" dirty="0" smtClean="0"/>
          </a:p>
          <a:p>
            <a:pPr algn="just"/>
            <a:r>
              <a:rPr lang="vi-VN" sz="2400" dirty="0"/>
              <a:t>M</a:t>
            </a:r>
            <a:r>
              <a:rPr lang="vi-VN" sz="2400" dirty="0" smtClean="0"/>
              <a:t>áy </a:t>
            </a:r>
            <a:r>
              <a:rPr lang="vi-VN" sz="2400" dirty="0"/>
              <a:t>tính tự động khởi động lại hoặc bị lỗi (</a:t>
            </a:r>
            <a:r>
              <a:rPr lang="vi-VN" sz="2400" dirty="0" smtClean="0"/>
              <a:t>crashes).</a:t>
            </a:r>
          </a:p>
          <a:p>
            <a:pPr algn="just"/>
            <a:r>
              <a:rPr lang="vi-VN" sz="2400" dirty="0"/>
              <a:t>Khi chạy một chương trình thường thông báo lỗi, chạy các file *.exe, </a:t>
            </a:r>
            <a:r>
              <a:rPr lang="vi-VN" sz="2400" dirty="0" smtClean="0"/>
              <a:t>*.</a:t>
            </a:r>
            <a:r>
              <a:rPr lang="vi-VN" sz="2400" dirty="0"/>
              <a:t>com,... đều bị thay thế bởi các chương trình khác. </a:t>
            </a:r>
            <a:endParaRPr lang="vi-VN" sz="2400" dirty="0" smtClean="0"/>
          </a:p>
          <a:p>
            <a:pPr algn="just"/>
            <a:r>
              <a:rPr lang="vi-VN" sz="2400" dirty="0" smtClean="0"/>
              <a:t>Ẩn </a:t>
            </a:r>
            <a:r>
              <a:rPr lang="vi-VN" sz="2400" dirty="0"/>
              <a:t>file, thư </a:t>
            </a:r>
            <a:r>
              <a:rPr lang="vi-VN" sz="2400" dirty="0" smtClean="0"/>
              <a:t>mục, </a:t>
            </a:r>
            <a:r>
              <a:rPr lang="vi-VN" sz="2400" dirty="0"/>
              <a:t>tạo các thư mục lạ, các biểu tượng lạ. Xuất hiện icon mới hoặc icon cũ tự mất</a:t>
            </a:r>
          </a:p>
          <a:p>
            <a:pPr algn="just"/>
            <a:endParaRPr lang="vi-VN" sz="2400" dirty="0" smtClean="0"/>
          </a:p>
        </p:txBody>
      </p:sp>
    </p:spTree>
    <p:extLst>
      <p:ext uri="{BB962C8B-B14F-4D97-AF65-F5344CB8AC3E}">
        <p14:creationId xmlns:p14="http://schemas.microsoft.com/office/powerpoint/2010/main" val="1491834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7969657" cy="886290"/>
          </a:xfrm>
        </p:spPr>
        <p:txBody>
          <a:bodyPr/>
          <a:lstStyle/>
          <a:p>
            <a:r>
              <a:rPr lang="vi-VN" sz="3200" dirty="0" smtClean="0"/>
              <a:t>1.5. </a:t>
            </a:r>
            <a:r>
              <a:rPr lang="vi-VN" sz="3200" dirty="0"/>
              <a:t>Các hành vi và dấu hiệu cơ bản của mã độc </a:t>
            </a:r>
            <a:br>
              <a:rPr lang="vi-VN" sz="3200" dirty="0"/>
            </a:br>
            <a:endParaRPr lang="vi-VN" sz="3200" dirty="0"/>
          </a:p>
        </p:txBody>
      </p:sp>
      <p:sp>
        <p:nvSpPr>
          <p:cNvPr id="3" name="Content Placeholder 2"/>
          <p:cNvSpPr>
            <a:spLocks noGrp="1"/>
          </p:cNvSpPr>
          <p:nvPr>
            <p:ph idx="1"/>
          </p:nvPr>
        </p:nvSpPr>
        <p:spPr>
          <a:xfrm>
            <a:off x="270816" y="1982034"/>
            <a:ext cx="8611926" cy="4313472"/>
          </a:xfrm>
        </p:spPr>
        <p:txBody>
          <a:bodyPr/>
          <a:lstStyle/>
          <a:p>
            <a:pPr algn="just">
              <a:lnSpc>
                <a:spcPct val="100000"/>
              </a:lnSpc>
            </a:pPr>
            <a:r>
              <a:rPr lang="vi-VN" sz="2400" dirty="0" smtClean="0"/>
              <a:t>Xuất </a:t>
            </a:r>
            <a:r>
              <a:rPr lang="vi-VN" sz="2400" dirty="0"/>
              <a:t>hiện các cửa sổ pop-up hoặc thông báo lạ, những tin nhắn báo lỗi không bình thường</a:t>
            </a:r>
          </a:p>
          <a:p>
            <a:pPr algn="just"/>
            <a:r>
              <a:rPr lang="vi-VN" sz="2400" dirty="0" smtClean="0"/>
              <a:t>Hiển </a:t>
            </a:r>
            <a:r>
              <a:rPr lang="vi-VN" sz="2400" dirty="0"/>
              <a:t>thị hoặc file in ra bị biến dạng</a:t>
            </a:r>
          </a:p>
          <a:p>
            <a:pPr algn="just"/>
            <a:r>
              <a:rPr lang="vi-VN" sz="2400" dirty="0" smtClean="0"/>
              <a:t>Xuất </a:t>
            </a:r>
            <a:r>
              <a:rPr lang="vi-VN" sz="2400" dirty="0"/>
              <a:t>hiện cặp đôi phần mở rộng của file. Ví dụ: txt.vbs...</a:t>
            </a:r>
          </a:p>
          <a:p>
            <a:pPr algn="just"/>
            <a:r>
              <a:rPr lang="vi-VN" sz="2400" dirty="0"/>
              <a:t>Phần mềm diệt virus không chạy hoặc không thể cài đặt</a:t>
            </a:r>
          </a:p>
          <a:p>
            <a:pPr algn="just"/>
            <a:r>
              <a:rPr lang="vi-VN" sz="2400" dirty="0"/>
              <a:t>Tệp bị lỗi hoặc thư mục được tạo ra một cách tự </a:t>
            </a:r>
            <a:r>
              <a:rPr lang="vi-VN" sz="2400" dirty="0" smtClean="0"/>
              <a:t>động hoặc bị thay đổi, bị xóa, bị mã hóa.</a:t>
            </a:r>
          </a:p>
          <a:p>
            <a:r>
              <a:rPr lang="vi-VN" sz="2400" dirty="0" smtClean="0"/>
              <a:t>Hệ </a:t>
            </a:r>
            <a:r>
              <a:rPr lang="vi-VN" sz="2400" dirty="0"/>
              <a:t>thống bị thay đổi cài đặt hay bị kiểm soát từ </a:t>
            </a:r>
            <a:r>
              <a:rPr lang="vi-VN" sz="2400" dirty="0" smtClean="0"/>
              <a:t>xa </a:t>
            </a:r>
          </a:p>
          <a:p>
            <a:pPr algn="just"/>
            <a:endParaRPr lang="vi-VN" sz="2400" dirty="0"/>
          </a:p>
        </p:txBody>
      </p:sp>
    </p:spTree>
    <p:extLst>
      <p:ext uri="{BB962C8B-B14F-4D97-AF65-F5344CB8AC3E}">
        <p14:creationId xmlns:p14="http://schemas.microsoft.com/office/powerpoint/2010/main" val="1934508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spTree>
    <p:extLst>
      <p:ext uri="{BB962C8B-B14F-4D97-AF65-F5344CB8AC3E}">
        <p14:creationId xmlns:p14="http://schemas.microsoft.com/office/powerpoint/2010/main" val="1416309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43" y="997594"/>
            <a:ext cx="8718805" cy="590931"/>
          </a:xfrm>
        </p:spPr>
        <p:txBody>
          <a:bodyPr/>
          <a:lstStyle/>
          <a:p>
            <a:r>
              <a:rPr lang="vi-VN" sz="3200" dirty="0"/>
              <a:t>1.6. Các phương pháp phòng chống mã độc</a:t>
            </a:r>
          </a:p>
        </p:txBody>
      </p:sp>
      <p:sp>
        <p:nvSpPr>
          <p:cNvPr id="3" name="Content Placeholder 2"/>
          <p:cNvSpPr>
            <a:spLocks noGrp="1"/>
          </p:cNvSpPr>
          <p:nvPr>
            <p:ph idx="1"/>
          </p:nvPr>
        </p:nvSpPr>
        <p:spPr>
          <a:xfrm>
            <a:off x="425196" y="1588525"/>
            <a:ext cx="8393952" cy="4565141"/>
          </a:xfrm>
        </p:spPr>
        <p:txBody>
          <a:bodyPr/>
          <a:lstStyle/>
          <a:p>
            <a:r>
              <a:rPr lang="vi-VN" sz="2000" dirty="0" smtClean="0"/>
              <a:t>Sử </a:t>
            </a:r>
            <a:r>
              <a:rPr lang="vi-VN" sz="2000" dirty="0"/>
              <a:t>dụng phần mềm diệt mã độc, cập nhật thường xuyên. </a:t>
            </a:r>
          </a:p>
          <a:p>
            <a:r>
              <a:rPr lang="vi-VN" sz="2000" dirty="0" smtClean="0"/>
              <a:t>Quét </a:t>
            </a:r>
            <a:r>
              <a:rPr lang="vi-VN" sz="2000" dirty="0"/>
              <a:t>virus định kỳ. </a:t>
            </a:r>
          </a:p>
          <a:p>
            <a:r>
              <a:rPr lang="vi-VN" sz="2000" dirty="0" smtClean="0"/>
              <a:t>Luôn </a:t>
            </a:r>
            <a:r>
              <a:rPr lang="vi-VN" sz="2000" dirty="0"/>
              <a:t>quét các USB, ổ cứng gắn ngoài khi cắm vào máy tính. </a:t>
            </a:r>
          </a:p>
          <a:p>
            <a:r>
              <a:rPr lang="vi-VN" sz="2000" dirty="0" smtClean="0"/>
              <a:t>Duyệt </a:t>
            </a:r>
            <a:r>
              <a:rPr lang="vi-VN" sz="2000" dirty="0"/>
              <a:t>web an toàn, thiết lập bảo mật cho trình duyệt, tránh click </a:t>
            </a:r>
            <a:r>
              <a:rPr lang="vi-VN" sz="2000" dirty="0" smtClean="0"/>
              <a:t>những </a:t>
            </a:r>
            <a:r>
              <a:rPr lang="vi-VN" sz="2000" dirty="0"/>
              <a:t>link quảng cáo hoặc bất thường. </a:t>
            </a:r>
          </a:p>
          <a:p>
            <a:r>
              <a:rPr lang="vi-VN" sz="2000" dirty="0" smtClean="0"/>
              <a:t>Quét </a:t>
            </a:r>
            <a:r>
              <a:rPr lang="vi-VN" sz="2000" dirty="0"/>
              <a:t>các file tải về từ Internet </a:t>
            </a:r>
            <a:endParaRPr lang="vi-VN" sz="2000" dirty="0" smtClean="0"/>
          </a:p>
          <a:p>
            <a:r>
              <a:rPr lang="vi-VN" sz="2000" dirty="0" smtClean="0"/>
              <a:t>Không </a:t>
            </a:r>
            <a:r>
              <a:rPr lang="vi-VN" sz="2000" dirty="0"/>
              <a:t>kích vào link hay tệp đính kèm trong email khi chưa chắc chắn </a:t>
            </a:r>
            <a:r>
              <a:rPr lang="vi-VN" sz="2000" dirty="0" smtClean="0"/>
              <a:t>về độ an toàn của chúng. </a:t>
            </a:r>
          </a:p>
          <a:p>
            <a:r>
              <a:rPr lang="vi-VN" sz="2000" dirty="0" smtClean="0"/>
              <a:t>Tải và cài đặt phần mềm từ các website tin cậy. </a:t>
            </a:r>
          </a:p>
          <a:p>
            <a:r>
              <a:rPr lang="vi-VN" sz="2000" dirty="0" smtClean="0"/>
              <a:t>Sử dụng Sandbox, máy ảo, các trang kiểm tra trực tuyến để kiểm thử chương trình nếu không chắc chắn về tính an toàn của nó. </a:t>
            </a:r>
          </a:p>
        </p:txBody>
      </p:sp>
    </p:spTree>
    <p:extLst>
      <p:ext uri="{BB962C8B-B14F-4D97-AF65-F5344CB8AC3E}">
        <p14:creationId xmlns:p14="http://schemas.microsoft.com/office/powerpoint/2010/main" val="2537843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r>
              <a:rPr lang="vi-VN" sz="3600" dirty="0" smtClean="0"/>
              <a:t>Giới thiệu</a:t>
            </a:r>
            <a:endParaRPr lang="vi-VN" sz="3200" dirty="0"/>
          </a:p>
        </p:txBody>
      </p:sp>
      <p:sp>
        <p:nvSpPr>
          <p:cNvPr id="5123" name="Content Placeholder 2"/>
          <p:cNvSpPr>
            <a:spLocks noGrp="1"/>
          </p:cNvSpPr>
          <p:nvPr>
            <p:ph sz="quarter" idx="1"/>
          </p:nvPr>
        </p:nvSpPr>
        <p:spPr bwMode="auto">
          <a:xfrm>
            <a:off x="502314" y="1489373"/>
            <a:ext cx="7542186" cy="5269475"/>
          </a:xfrm>
          <a:noFill/>
          <a:ln>
            <a:miter lim="800000"/>
            <a:headEnd/>
            <a:tailEnd/>
          </a:ln>
        </p:spPr>
        <p:txBody>
          <a:bodyPr vert="horz" wrap="square" lIns="91440" tIns="45720" rIns="91440" bIns="45720" numCol="1" anchor="t" anchorCtr="0" compatLnSpc="1">
            <a:prstTxWarp prst="textNoShape">
              <a:avLst/>
            </a:prstTxWarp>
          </a:bodyPr>
          <a:lstStyle/>
          <a:p>
            <a:pPr marL="0" indent="0" algn="just">
              <a:buNone/>
            </a:pPr>
            <a:r>
              <a:rPr lang="vi-VN" sz="2000" b="1" dirty="0" smtClean="0"/>
              <a:t>1. Tổng quan về mã độc</a:t>
            </a:r>
          </a:p>
          <a:p>
            <a:pPr marL="0" indent="0" algn="just">
              <a:buNone/>
            </a:pPr>
            <a:r>
              <a:rPr lang="vi-VN" sz="2000" b="1" i="1" dirty="0" smtClean="0"/>
              <a:t>	1.1. giới thiệu về mã độc.</a:t>
            </a:r>
          </a:p>
          <a:p>
            <a:pPr marL="0" indent="0" algn="just">
              <a:buNone/>
            </a:pPr>
            <a:r>
              <a:rPr lang="vi-VN" sz="2000" b="1" i="1" dirty="0" smtClean="0"/>
              <a:t>	1.2. Phân loại mã độc: </a:t>
            </a:r>
          </a:p>
          <a:p>
            <a:pPr marL="0" indent="0" algn="just">
              <a:buNone/>
            </a:pPr>
            <a:r>
              <a:rPr lang="vi-VN" sz="2000" b="1" i="1" dirty="0"/>
              <a:t>	</a:t>
            </a:r>
            <a:r>
              <a:rPr lang="vi-VN" sz="2000" b="1" i="1" dirty="0" smtClean="0"/>
              <a:t>1.3 Nguyên tắc hoạt động của mã độc</a:t>
            </a:r>
          </a:p>
          <a:p>
            <a:pPr marL="0" indent="0" algn="just">
              <a:buNone/>
            </a:pPr>
            <a:r>
              <a:rPr lang="vi-VN" sz="2000" b="1" i="1" dirty="0"/>
              <a:t>	1.4 </a:t>
            </a:r>
            <a:r>
              <a:rPr lang="vi-VN" sz="2000" b="1" i="1" dirty="0" smtClean="0"/>
              <a:t>Các </a:t>
            </a:r>
            <a:r>
              <a:rPr lang="vi-VN" sz="2000" b="1" i="1" dirty="0"/>
              <a:t>định dạng dữ liệu nhiễm mã độc</a:t>
            </a:r>
            <a:endParaRPr lang="vi-VN" sz="2000" b="1" i="1" dirty="0" smtClean="0"/>
          </a:p>
          <a:p>
            <a:pPr marL="0" indent="0" algn="just">
              <a:buNone/>
            </a:pPr>
            <a:r>
              <a:rPr lang="vi-VN" sz="2000" b="1" i="1" dirty="0"/>
              <a:t>	</a:t>
            </a:r>
            <a:r>
              <a:rPr lang="vi-VN" sz="2000" b="1" i="1" dirty="0" smtClean="0"/>
              <a:t>1.5. </a:t>
            </a:r>
            <a:r>
              <a:rPr lang="vi-VN" sz="2000" b="1" i="1" dirty="0"/>
              <a:t>Các hành vi và dấu hiệu cơ bản của mã </a:t>
            </a:r>
            <a:r>
              <a:rPr lang="vi-VN" sz="2000" b="1" i="1" dirty="0" smtClean="0"/>
              <a:t>độc</a:t>
            </a:r>
          </a:p>
          <a:p>
            <a:pPr marL="0" indent="0" algn="just">
              <a:buNone/>
            </a:pPr>
            <a:r>
              <a:rPr lang="vi-VN" sz="2000" b="1" i="1" dirty="0" smtClean="0"/>
              <a:t>	1.6. Các phương pháp phòng chống mã độc</a:t>
            </a:r>
          </a:p>
          <a:p>
            <a:pPr marL="0" indent="0" algn="just">
              <a:buNone/>
            </a:pPr>
            <a:r>
              <a:rPr lang="vi-VN" sz="2000" b="1" dirty="0" smtClean="0"/>
              <a:t>2. </a:t>
            </a:r>
            <a:r>
              <a:rPr lang="en-AU" sz="2000" b="1" dirty="0" err="1" smtClean="0"/>
              <a:t>Khái</a:t>
            </a:r>
            <a:r>
              <a:rPr lang="en-AU" sz="2000" b="1" dirty="0" smtClean="0"/>
              <a:t> </a:t>
            </a:r>
            <a:r>
              <a:rPr lang="en-AU" sz="2000" b="1" dirty="0" err="1"/>
              <a:t>quát</a:t>
            </a:r>
            <a:r>
              <a:rPr lang="en-AU" sz="2000" b="1" dirty="0"/>
              <a:t> </a:t>
            </a:r>
            <a:r>
              <a:rPr lang="en-AU" sz="2000" b="1" dirty="0" err="1"/>
              <a:t>về</a:t>
            </a:r>
            <a:r>
              <a:rPr lang="en-AU" sz="2000" b="1" dirty="0"/>
              <a:t> </a:t>
            </a:r>
            <a:r>
              <a:rPr lang="en-AU" sz="2000" b="1" dirty="0" err="1"/>
              <a:t>phân</a:t>
            </a:r>
            <a:r>
              <a:rPr lang="en-AU" sz="2000" b="1" dirty="0"/>
              <a:t> </a:t>
            </a:r>
            <a:r>
              <a:rPr lang="en-AU" sz="2000" b="1" dirty="0" err="1"/>
              <a:t>tích</a:t>
            </a:r>
            <a:r>
              <a:rPr lang="en-AU" sz="2000" b="1" dirty="0"/>
              <a:t> </a:t>
            </a:r>
            <a:r>
              <a:rPr lang="en-AU" sz="2000" b="1" dirty="0" err="1"/>
              <a:t>mã</a:t>
            </a:r>
            <a:r>
              <a:rPr lang="en-AU" sz="2000" b="1" dirty="0"/>
              <a:t> </a:t>
            </a:r>
            <a:r>
              <a:rPr lang="en-AU" sz="2000" b="1" dirty="0" err="1" smtClean="0"/>
              <a:t>độc</a:t>
            </a:r>
            <a:endParaRPr lang="vi-VN" sz="2000" b="1" dirty="0" smtClean="0"/>
          </a:p>
          <a:p>
            <a:pPr marL="0" indent="0" algn="just">
              <a:buNone/>
            </a:pPr>
            <a:r>
              <a:rPr lang="vi-VN" sz="2000" b="1" dirty="0"/>
              <a:t>	</a:t>
            </a:r>
            <a:r>
              <a:rPr lang="vi-VN" sz="2000" b="1" i="1" dirty="0" smtClean="0"/>
              <a:t>2.1. Giới thiệu chung</a:t>
            </a:r>
          </a:p>
          <a:p>
            <a:pPr marL="0" indent="0" algn="just">
              <a:buNone/>
            </a:pPr>
            <a:r>
              <a:rPr lang="vi-VN" sz="2000" b="1" i="1" dirty="0"/>
              <a:t>	</a:t>
            </a:r>
            <a:r>
              <a:rPr lang="vi-VN" sz="2000" b="1" i="1" dirty="0" smtClean="0"/>
              <a:t>2.2. Vai trò phân tích mã độc</a:t>
            </a:r>
          </a:p>
          <a:p>
            <a:pPr marL="0" indent="0" algn="just">
              <a:buNone/>
            </a:pPr>
            <a:r>
              <a:rPr lang="vi-VN" sz="2000" b="1" i="1" dirty="0"/>
              <a:t>	</a:t>
            </a:r>
            <a:r>
              <a:rPr lang="vi-VN" sz="2000" b="1" i="1" dirty="0" smtClean="0"/>
              <a:t>2.3. Phân loại kỹ thuật phân tích mã độc</a:t>
            </a:r>
          </a:p>
        </p:txBody>
      </p:sp>
    </p:spTree>
    <p:extLst>
      <p:ext uri="{BB962C8B-B14F-4D97-AF65-F5344CB8AC3E}">
        <p14:creationId xmlns:p14="http://schemas.microsoft.com/office/powerpoint/2010/main" val="2614139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43" y="997594"/>
            <a:ext cx="8718805" cy="590931"/>
          </a:xfrm>
        </p:spPr>
        <p:txBody>
          <a:bodyPr/>
          <a:lstStyle/>
          <a:p>
            <a:r>
              <a:rPr lang="vi-VN" sz="3200" dirty="0"/>
              <a:t>1.6. Các phương pháp phòng chống mã độc</a:t>
            </a:r>
          </a:p>
        </p:txBody>
      </p:sp>
      <p:sp>
        <p:nvSpPr>
          <p:cNvPr id="3" name="Content Placeholder 2"/>
          <p:cNvSpPr>
            <a:spLocks noGrp="1"/>
          </p:cNvSpPr>
          <p:nvPr>
            <p:ph idx="1"/>
          </p:nvPr>
        </p:nvSpPr>
        <p:spPr/>
        <p:txBody>
          <a:bodyPr/>
          <a:lstStyle/>
          <a:p>
            <a:r>
              <a:rPr lang="vi-VN" sz="2000" dirty="0"/>
              <a:t>Vận dụng kinh nghiệm sử dụng máy tính </a:t>
            </a:r>
          </a:p>
          <a:p>
            <a:pPr lvl="1"/>
            <a:r>
              <a:rPr lang="vi-VN" sz="2000" dirty="0"/>
              <a:t>Phát hiện sự hoạt động khác thường của máy tính </a:t>
            </a:r>
          </a:p>
          <a:p>
            <a:pPr lvl="1"/>
            <a:r>
              <a:rPr lang="vi-VN" sz="2000" dirty="0"/>
              <a:t>Kiểm soát các ứng dụng đang hoạt động </a:t>
            </a:r>
          </a:p>
          <a:p>
            <a:pPr lvl="1"/>
            <a:r>
              <a:rPr lang="vi-VN" sz="2000" dirty="0"/>
              <a:t>Loại bỏ một số tính năng của HĐH có thể tạo điều kiện lây nhiễm cho virus </a:t>
            </a:r>
          </a:p>
          <a:p>
            <a:pPr lvl="1"/>
            <a:r>
              <a:rPr lang="vi-VN" sz="2000" dirty="0"/>
              <a:t>Cập nhật các bản vá lỗi hệ điều hành </a:t>
            </a:r>
          </a:p>
          <a:p>
            <a:r>
              <a:rPr lang="vi-VN" sz="2000" dirty="0"/>
              <a:t>Bảo vệ dữ liệu máy tính </a:t>
            </a:r>
          </a:p>
          <a:p>
            <a:pPr lvl="1"/>
            <a:r>
              <a:rPr lang="vi-VN" sz="2000" dirty="0"/>
              <a:t>Sao lưu dữ liệu theo chu kỳ </a:t>
            </a:r>
          </a:p>
          <a:p>
            <a:pPr lvl="1"/>
            <a:r>
              <a:rPr lang="vi-VN" sz="2000" dirty="0"/>
              <a:t>Tạo các dữ liệu phục hồi cho toàn hệ thống </a:t>
            </a:r>
          </a:p>
          <a:p>
            <a:endParaRPr lang="vi-VN" sz="3600" dirty="0"/>
          </a:p>
        </p:txBody>
      </p:sp>
    </p:spTree>
    <p:extLst>
      <p:ext uri="{BB962C8B-B14F-4D97-AF65-F5344CB8AC3E}">
        <p14:creationId xmlns:p14="http://schemas.microsoft.com/office/powerpoint/2010/main" val="281465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515604" cy="590931"/>
          </a:xfrm>
        </p:spPr>
        <p:txBody>
          <a:bodyPr/>
          <a:lstStyle/>
          <a:p>
            <a:r>
              <a:rPr lang="vi-VN" sz="3600" dirty="0" smtClean="0"/>
              <a:t>2. </a:t>
            </a:r>
            <a:r>
              <a:rPr lang="en-AU" sz="3600" dirty="0" err="1" smtClean="0"/>
              <a:t>Khái</a:t>
            </a:r>
            <a:r>
              <a:rPr lang="en-AU" sz="3600" dirty="0" smtClean="0"/>
              <a:t> </a:t>
            </a:r>
            <a:r>
              <a:rPr lang="en-AU" sz="3600" dirty="0" err="1"/>
              <a:t>quát</a:t>
            </a:r>
            <a:r>
              <a:rPr lang="en-AU" sz="3600" dirty="0"/>
              <a:t> </a:t>
            </a:r>
            <a:r>
              <a:rPr lang="en-AU" sz="3600" dirty="0" err="1"/>
              <a:t>về</a:t>
            </a:r>
            <a:r>
              <a:rPr lang="en-AU" sz="3600" dirty="0"/>
              <a:t> </a:t>
            </a:r>
            <a:r>
              <a:rPr lang="en-AU" sz="3600" dirty="0" err="1"/>
              <a:t>phân</a:t>
            </a:r>
            <a:r>
              <a:rPr lang="en-AU" sz="3600" dirty="0"/>
              <a:t> </a:t>
            </a:r>
            <a:r>
              <a:rPr lang="en-AU" sz="3600" dirty="0" err="1"/>
              <a:t>tích</a:t>
            </a:r>
            <a:r>
              <a:rPr lang="en-AU" sz="3600" dirty="0"/>
              <a:t> </a:t>
            </a:r>
            <a:r>
              <a:rPr lang="en-AU" sz="3600" dirty="0" err="1"/>
              <a:t>mã</a:t>
            </a:r>
            <a:r>
              <a:rPr lang="en-AU" sz="3600" dirty="0"/>
              <a:t> </a:t>
            </a:r>
            <a:r>
              <a:rPr lang="en-AU" sz="3600" dirty="0" err="1"/>
              <a:t>độc</a:t>
            </a:r>
            <a:r>
              <a:rPr lang="vi-VN" sz="3600" dirty="0"/>
              <a:t/>
            </a:r>
            <a:br>
              <a:rPr lang="vi-VN" sz="3600" dirty="0"/>
            </a:br>
            <a:r>
              <a:rPr lang="vi-VN" sz="3600" dirty="0"/>
              <a:t/>
            </a:r>
            <a:br>
              <a:rPr lang="vi-VN" sz="3600" dirty="0"/>
            </a:br>
            <a:endParaRPr lang="vi-VN" sz="3600" dirty="0"/>
          </a:p>
        </p:txBody>
      </p:sp>
      <p:sp>
        <p:nvSpPr>
          <p:cNvPr id="3" name="Content Placeholder 2"/>
          <p:cNvSpPr>
            <a:spLocks noGrp="1"/>
          </p:cNvSpPr>
          <p:nvPr>
            <p:ph idx="1"/>
          </p:nvPr>
        </p:nvSpPr>
        <p:spPr>
          <a:xfrm>
            <a:off x="425195" y="1739154"/>
            <a:ext cx="8278129" cy="4414512"/>
          </a:xfrm>
        </p:spPr>
        <p:txBody>
          <a:bodyPr/>
          <a:lstStyle/>
          <a:p>
            <a:pPr marL="0" indent="0" algn="just">
              <a:buNone/>
            </a:pPr>
            <a:r>
              <a:rPr lang="vi-VN" sz="3200" dirty="0" smtClean="0"/>
              <a:t>2.1</a:t>
            </a:r>
            <a:r>
              <a:rPr lang="vi-VN" sz="3200" dirty="0"/>
              <a:t>. Giới thiệu chung</a:t>
            </a:r>
          </a:p>
          <a:p>
            <a:pPr marL="0" indent="0" algn="just">
              <a:buNone/>
            </a:pPr>
            <a:r>
              <a:rPr lang="vi-VN" sz="3200" dirty="0" smtClean="0"/>
              <a:t>2.2. </a:t>
            </a:r>
            <a:r>
              <a:rPr lang="vi-VN" sz="3200" dirty="0"/>
              <a:t>Vai trò phân tích mã độc</a:t>
            </a:r>
          </a:p>
          <a:p>
            <a:pPr marL="0" indent="0" algn="just">
              <a:buNone/>
            </a:pPr>
            <a:r>
              <a:rPr lang="vi-VN" sz="3200" dirty="0" smtClean="0"/>
              <a:t>2.3. </a:t>
            </a:r>
            <a:r>
              <a:rPr lang="vi-VN" sz="3200" dirty="0"/>
              <a:t>Phân loại kỹ thuật phân tích mã </a:t>
            </a:r>
            <a:r>
              <a:rPr lang="vi-VN" sz="3200" dirty="0" smtClean="0"/>
              <a:t>độc</a:t>
            </a:r>
            <a:endParaRPr lang="vi-VN" sz="3200" dirty="0"/>
          </a:p>
        </p:txBody>
      </p:sp>
    </p:spTree>
    <p:extLst>
      <p:ext uri="{BB962C8B-B14F-4D97-AF65-F5344CB8AC3E}">
        <p14:creationId xmlns:p14="http://schemas.microsoft.com/office/powerpoint/2010/main" val="1074056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515604" cy="590931"/>
          </a:xfrm>
        </p:spPr>
        <p:txBody>
          <a:bodyPr/>
          <a:lstStyle/>
          <a:p>
            <a:pPr algn="just"/>
            <a:r>
              <a:rPr lang="vi-VN" sz="3600" dirty="0"/>
              <a:t>2.1. Giới thiệu chung</a:t>
            </a:r>
          </a:p>
        </p:txBody>
      </p:sp>
      <p:sp>
        <p:nvSpPr>
          <p:cNvPr id="3" name="Content Placeholder 2"/>
          <p:cNvSpPr>
            <a:spLocks noGrp="1"/>
          </p:cNvSpPr>
          <p:nvPr>
            <p:ph idx="1"/>
          </p:nvPr>
        </p:nvSpPr>
        <p:spPr>
          <a:xfrm>
            <a:off x="425195" y="1739154"/>
            <a:ext cx="8278129" cy="4414512"/>
          </a:xfrm>
        </p:spPr>
        <p:txBody>
          <a:bodyPr/>
          <a:lstStyle/>
          <a:p>
            <a:pPr algn="just"/>
            <a:r>
              <a:rPr lang="vi-VN" sz="3200" dirty="0"/>
              <a:t>Phân tích </a:t>
            </a:r>
            <a:r>
              <a:rPr lang="vi-VN" sz="3200" dirty="0" smtClean="0"/>
              <a:t>mã độc </a:t>
            </a:r>
            <a:r>
              <a:rPr lang="vi-VN" sz="3200" dirty="0"/>
              <a:t>là việc nghiên cứu hành vi của </a:t>
            </a:r>
            <a:r>
              <a:rPr lang="vi-VN" sz="3200" dirty="0" smtClean="0"/>
              <a:t>mã độc. </a:t>
            </a:r>
          </a:p>
          <a:p>
            <a:pPr algn="just"/>
            <a:r>
              <a:rPr lang="vi-VN" sz="3200" dirty="0" smtClean="0"/>
              <a:t>Mục tiêu của </a:t>
            </a:r>
            <a:r>
              <a:rPr lang="vi-VN" sz="3200" dirty="0"/>
              <a:t>phân tích mã độc</a:t>
            </a:r>
            <a:r>
              <a:rPr lang="vi-VN" sz="3200" dirty="0" smtClean="0"/>
              <a:t> </a:t>
            </a:r>
            <a:r>
              <a:rPr lang="vi-VN" sz="3200" dirty="0"/>
              <a:t>là hiểu cách thức hoạt động của mã độc</a:t>
            </a:r>
            <a:r>
              <a:rPr lang="vi-VN" sz="3200" dirty="0" smtClean="0"/>
              <a:t> </a:t>
            </a:r>
            <a:r>
              <a:rPr lang="vi-VN" sz="3200" dirty="0"/>
              <a:t>và cách phát hiện và loại bỏ nó. </a:t>
            </a:r>
            <a:endParaRPr lang="vi-VN" sz="3200" dirty="0" smtClean="0"/>
          </a:p>
        </p:txBody>
      </p:sp>
    </p:spTree>
    <p:extLst>
      <p:ext uri="{BB962C8B-B14F-4D97-AF65-F5344CB8AC3E}">
        <p14:creationId xmlns:p14="http://schemas.microsoft.com/office/powerpoint/2010/main" val="1754700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2.2. Vai trò phân tích mã độc</a:t>
            </a:r>
            <a:br>
              <a:rPr lang="vi-VN" dirty="0"/>
            </a:br>
            <a:endParaRPr lang="vi-VN" dirty="0"/>
          </a:p>
        </p:txBody>
      </p:sp>
      <p:sp>
        <p:nvSpPr>
          <p:cNvPr id="3" name="Content Placeholder 2"/>
          <p:cNvSpPr>
            <a:spLocks noGrp="1"/>
          </p:cNvSpPr>
          <p:nvPr>
            <p:ph idx="1"/>
          </p:nvPr>
        </p:nvSpPr>
        <p:spPr>
          <a:xfrm>
            <a:off x="425196" y="1739154"/>
            <a:ext cx="8148788" cy="4414512"/>
          </a:xfrm>
        </p:spPr>
        <p:txBody>
          <a:bodyPr/>
          <a:lstStyle/>
          <a:p>
            <a:r>
              <a:rPr lang="vi-VN" dirty="0"/>
              <a:t>Mục đích chính khi thực hiện phân tích mã độc là thu thập thông tin từ mẫu mã </a:t>
            </a:r>
            <a:r>
              <a:rPr lang="vi-VN" dirty="0" smtClean="0"/>
              <a:t>độc. Từ đó xác định được khả năng của mã độc, phát hiện và ngăn chặn nó.</a:t>
            </a:r>
          </a:p>
          <a:p>
            <a:r>
              <a:rPr lang="vi-VN" dirty="0" smtClean="0"/>
              <a:t>Ngoài ra phân tích mã độc cũng làm nguồn cung cấp, xác định mẫu mã độc để hỗ trợ việc phát hiện và ngăn chặn trong tương lai.</a:t>
            </a:r>
          </a:p>
          <a:p>
            <a:endParaRPr lang="vi-VN" dirty="0" smtClean="0"/>
          </a:p>
          <a:p>
            <a:endParaRPr lang="vi-VN" dirty="0"/>
          </a:p>
        </p:txBody>
      </p:sp>
    </p:spTree>
    <p:extLst>
      <p:ext uri="{BB962C8B-B14F-4D97-AF65-F5344CB8AC3E}">
        <p14:creationId xmlns:p14="http://schemas.microsoft.com/office/powerpoint/2010/main" val="3819414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2.2. Vai trò phân tích mã độc</a:t>
            </a:r>
          </a:p>
        </p:txBody>
      </p:sp>
      <p:sp>
        <p:nvSpPr>
          <p:cNvPr id="3" name="Content Placeholder 2"/>
          <p:cNvSpPr>
            <a:spLocks noGrp="1"/>
          </p:cNvSpPr>
          <p:nvPr>
            <p:ph idx="1"/>
          </p:nvPr>
        </p:nvSpPr>
        <p:spPr>
          <a:xfrm>
            <a:off x="425196" y="1739154"/>
            <a:ext cx="8231916" cy="4414512"/>
          </a:xfrm>
        </p:spPr>
        <p:txBody>
          <a:bodyPr/>
          <a:lstStyle/>
          <a:p>
            <a:r>
              <a:rPr lang="vi-VN" sz="2400" dirty="0" smtClean="0"/>
              <a:t>Các nguyên nhân chính để thực hiện phân tích mã độc như sau:</a:t>
            </a:r>
          </a:p>
          <a:p>
            <a:pPr lvl="1"/>
            <a:r>
              <a:rPr lang="vi-VN" sz="2400" dirty="0"/>
              <a:t>X</a:t>
            </a:r>
            <a:r>
              <a:rPr lang="vi-VN" sz="2400" dirty="0" smtClean="0"/>
              <a:t>ác </a:t>
            </a:r>
            <a:r>
              <a:rPr lang="vi-VN" sz="2400" dirty="0"/>
              <a:t>định bản chất và mục đích của mã độc. Ví dụ, </a:t>
            </a:r>
            <a:r>
              <a:rPr lang="vi-VN" sz="2400" dirty="0" smtClean="0"/>
              <a:t>xác </a:t>
            </a:r>
            <a:r>
              <a:rPr lang="vi-VN" sz="2400" dirty="0"/>
              <a:t>định liệu mã độc có phải là kẻ đánh cắp thông tin, bot HTTP, bot spam, rootkit, keylogger, </a:t>
            </a:r>
            <a:r>
              <a:rPr lang="vi-VN" sz="2400" dirty="0" smtClean="0"/>
              <a:t>RAT...</a:t>
            </a:r>
          </a:p>
          <a:p>
            <a:pPr lvl="1"/>
            <a:r>
              <a:rPr lang="vi-VN" sz="2400" dirty="0"/>
              <a:t>Hiểu rõ hệ thống bị xâm phạm như thế nào và ảnh hưởng của nó</a:t>
            </a:r>
            <a:r>
              <a:rPr lang="vi-VN" sz="2400" dirty="0" smtClean="0"/>
              <a:t>.</a:t>
            </a:r>
          </a:p>
          <a:p>
            <a:pPr lvl="1"/>
            <a:endParaRPr lang="vi-VN" sz="2400" dirty="0"/>
          </a:p>
        </p:txBody>
      </p:sp>
    </p:spTree>
    <p:extLst>
      <p:ext uri="{BB962C8B-B14F-4D97-AF65-F5344CB8AC3E}">
        <p14:creationId xmlns:p14="http://schemas.microsoft.com/office/powerpoint/2010/main" val="4217864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2.2. Vai trò phân tích mã độc</a:t>
            </a:r>
          </a:p>
        </p:txBody>
      </p:sp>
      <p:sp>
        <p:nvSpPr>
          <p:cNvPr id="3" name="Content Placeholder 2"/>
          <p:cNvSpPr>
            <a:spLocks noGrp="1"/>
          </p:cNvSpPr>
          <p:nvPr>
            <p:ph idx="1"/>
          </p:nvPr>
        </p:nvSpPr>
        <p:spPr>
          <a:xfrm>
            <a:off x="425195" y="1739154"/>
            <a:ext cx="8552549" cy="4414512"/>
          </a:xfrm>
        </p:spPr>
        <p:txBody>
          <a:bodyPr/>
          <a:lstStyle/>
          <a:p>
            <a:r>
              <a:rPr lang="vi-VN" sz="2400" dirty="0" smtClean="0"/>
              <a:t>Xác </a:t>
            </a:r>
            <a:r>
              <a:rPr lang="vi-VN" sz="2400" dirty="0"/>
              <a:t>định các chỉ số mạng liên quan đến mã độc, sau đó có thể sử dụng để phát </a:t>
            </a:r>
            <a:r>
              <a:rPr lang="vi-VN" sz="2400" dirty="0" smtClean="0"/>
              <a:t>hiện mã độc tương </a:t>
            </a:r>
            <a:r>
              <a:rPr lang="vi-VN" sz="2400" dirty="0"/>
              <a:t>tự bằng cách theo dõi mạng.</a:t>
            </a:r>
          </a:p>
          <a:p>
            <a:r>
              <a:rPr lang="vi-VN" sz="2400" dirty="0"/>
              <a:t>T</a:t>
            </a:r>
            <a:r>
              <a:rPr lang="vi-VN" sz="2400" dirty="0" smtClean="0"/>
              <a:t>hu </a:t>
            </a:r>
            <a:r>
              <a:rPr lang="vi-VN" sz="2400" dirty="0"/>
              <a:t>thập các chỉ số dựa trên máy chủ như tên tập tin, khóa registry, sau đó có thể sử dụng để xác định </a:t>
            </a:r>
            <a:r>
              <a:rPr lang="vi-VN" sz="2400" dirty="0" smtClean="0"/>
              <a:t>mã độc tương </a:t>
            </a:r>
            <a:r>
              <a:rPr lang="vi-VN" sz="2400" dirty="0"/>
              <a:t>tự bằng cách theo dõi trên máy </a:t>
            </a:r>
            <a:r>
              <a:rPr lang="vi-VN" sz="2400" dirty="0" smtClean="0"/>
              <a:t>chủ.</a:t>
            </a:r>
          </a:p>
          <a:p>
            <a:pPr algn="just"/>
            <a:r>
              <a:rPr lang="vi-VN" sz="2400" dirty="0" smtClean="0"/>
              <a:t>Xác </a:t>
            </a:r>
            <a:r>
              <a:rPr lang="vi-VN" sz="2400" dirty="0"/>
              <a:t>định ý định và động cơ của kẻ tấn công. Ví dụ, trong quá trình phân tích, nếu </a:t>
            </a:r>
            <a:r>
              <a:rPr lang="vi-VN" sz="2400" dirty="0" smtClean="0"/>
              <a:t>thấy </a:t>
            </a:r>
            <a:r>
              <a:rPr lang="vi-VN" sz="2400" dirty="0"/>
              <a:t>mã độc đánh cắp thông tin ngân </a:t>
            </a:r>
            <a:r>
              <a:rPr lang="vi-VN" sz="2400" dirty="0" smtClean="0"/>
              <a:t>hàng </a:t>
            </a:r>
            <a:r>
              <a:rPr lang="vi-VN" sz="2400" dirty="0" smtClean="0">
                <a:sym typeface="Wingdings" panose="05000000000000000000" pitchFamily="2" charset="2"/>
              </a:rPr>
              <a:t> </a:t>
            </a:r>
            <a:r>
              <a:rPr lang="vi-VN" sz="2400" dirty="0" smtClean="0"/>
              <a:t>động </a:t>
            </a:r>
            <a:r>
              <a:rPr lang="vi-VN" sz="2400" dirty="0"/>
              <a:t>cơ của kẻ tấn công là </a:t>
            </a:r>
            <a:r>
              <a:rPr lang="vi-VN" sz="2400" dirty="0" smtClean="0"/>
              <a:t>tiền.</a:t>
            </a:r>
            <a:endParaRPr lang="vi-VN" sz="2400" dirty="0"/>
          </a:p>
          <a:p>
            <a:endParaRPr lang="vi-VN" sz="2400" dirty="0"/>
          </a:p>
        </p:txBody>
      </p:sp>
    </p:spTree>
    <p:extLst>
      <p:ext uri="{BB962C8B-B14F-4D97-AF65-F5344CB8AC3E}">
        <p14:creationId xmlns:p14="http://schemas.microsoft.com/office/powerpoint/2010/main" val="1315899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79826" cy="590931"/>
          </a:xfrm>
        </p:spPr>
        <p:txBody>
          <a:bodyPr/>
          <a:lstStyle/>
          <a:p>
            <a:r>
              <a:rPr lang="vi-VN" sz="3200" dirty="0"/>
              <a:t>2.3. Phân loại kỹ thuật phân tích mã độc</a:t>
            </a:r>
            <a:br>
              <a:rPr lang="vi-VN" sz="3200" dirty="0"/>
            </a:br>
            <a:endParaRPr lang="vi-VN" sz="3200" dirty="0"/>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425196" y="2092284"/>
            <a:ext cx="7791616" cy="3153483"/>
          </a:xfrm>
          <a:prstGeom prst="rect">
            <a:avLst/>
          </a:prstGeom>
        </p:spPr>
      </p:pic>
    </p:spTree>
    <p:extLst>
      <p:ext uri="{BB962C8B-B14F-4D97-AF65-F5344CB8AC3E}">
        <p14:creationId xmlns:p14="http://schemas.microsoft.com/office/powerpoint/2010/main" val="2502995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141288" cy="590931"/>
          </a:xfrm>
        </p:spPr>
        <p:txBody>
          <a:bodyPr/>
          <a:lstStyle/>
          <a:p>
            <a:r>
              <a:rPr lang="vi-VN" sz="3200" dirty="0"/>
              <a:t>2.3. Phân loại kỹ thuật phân tích mã độc</a:t>
            </a:r>
            <a:br>
              <a:rPr lang="vi-VN" sz="3200" dirty="0"/>
            </a:br>
            <a:endParaRPr lang="vi-VN" sz="3200" dirty="0"/>
          </a:p>
        </p:txBody>
      </p:sp>
      <p:sp>
        <p:nvSpPr>
          <p:cNvPr id="3" name="Content Placeholder 2"/>
          <p:cNvSpPr>
            <a:spLocks noGrp="1"/>
          </p:cNvSpPr>
          <p:nvPr>
            <p:ph idx="1"/>
          </p:nvPr>
        </p:nvSpPr>
        <p:spPr>
          <a:xfrm>
            <a:off x="425196" y="1739153"/>
            <a:ext cx="8381920" cy="4745867"/>
          </a:xfrm>
        </p:spPr>
        <p:txBody>
          <a:bodyPr/>
          <a:lstStyle/>
          <a:p>
            <a:r>
              <a:rPr lang="vi-VN" b="1" dirty="0"/>
              <a:t>Phân tích </a:t>
            </a:r>
            <a:r>
              <a:rPr lang="vi-VN" b="1" dirty="0" smtClean="0"/>
              <a:t>tĩnh (static analysis): </a:t>
            </a:r>
          </a:p>
          <a:p>
            <a:pPr lvl="1" algn="just"/>
            <a:r>
              <a:rPr lang="vi-VN" sz="2400" dirty="0" smtClean="0"/>
              <a:t>Phân </a:t>
            </a:r>
            <a:r>
              <a:rPr lang="vi-VN" sz="2400" dirty="0"/>
              <a:t>tích mã nguồn hoặc file thực thi của mã </a:t>
            </a:r>
            <a:r>
              <a:rPr lang="vi-VN" sz="2400" dirty="0" smtClean="0"/>
              <a:t>độc mà không cho mã độc hoạt động. Thường </a:t>
            </a:r>
            <a:r>
              <a:rPr lang="vi-VN" sz="2400" dirty="0"/>
              <a:t>thực hiện trên máy tính an toàn không kết nối </a:t>
            </a:r>
            <a:r>
              <a:rPr lang="vi-VN" sz="2400" dirty="0" smtClean="0"/>
              <a:t>mạng. Cho </a:t>
            </a:r>
            <a:r>
              <a:rPr lang="vi-VN" sz="2400" dirty="0"/>
              <a:t>phép khám phá cấu trúc và chức năng bên trong của mã </a:t>
            </a:r>
            <a:r>
              <a:rPr lang="vi-VN" sz="2400" dirty="0" smtClean="0"/>
              <a:t>độc. Phát </a:t>
            </a:r>
            <a:r>
              <a:rPr lang="vi-VN" sz="2400" dirty="0"/>
              <a:t>hiện các công cụ và kỹ thuật được sử dụng</a:t>
            </a:r>
            <a:r>
              <a:rPr lang="vi-VN" sz="2400" dirty="0" smtClean="0"/>
              <a:t>. </a:t>
            </a:r>
          </a:p>
          <a:p>
            <a:pPr lvl="1"/>
            <a:r>
              <a:rPr lang="vi-VN" sz="2400" dirty="0" smtClean="0"/>
              <a:t>Ưu </a:t>
            </a:r>
            <a:r>
              <a:rPr lang="vi-VN" sz="2400" dirty="0"/>
              <a:t>điểm: An toàn hơn, dễ thực </a:t>
            </a:r>
            <a:r>
              <a:rPr lang="vi-VN" sz="2400" dirty="0" smtClean="0"/>
              <a:t>hiện.</a:t>
            </a:r>
            <a:endParaRPr lang="vi-VN" sz="2400" dirty="0"/>
          </a:p>
          <a:p>
            <a:pPr lvl="1"/>
            <a:r>
              <a:rPr lang="vi-VN" sz="2400" dirty="0"/>
              <a:t>Nhược điểm: Khó nắm bắt hành vi thực tế của mã độc.</a:t>
            </a:r>
          </a:p>
          <a:p>
            <a:endParaRPr lang="vi-VN" sz="2400" dirty="0"/>
          </a:p>
        </p:txBody>
      </p:sp>
    </p:spTree>
    <p:extLst>
      <p:ext uri="{BB962C8B-B14F-4D97-AF65-F5344CB8AC3E}">
        <p14:creationId xmlns:p14="http://schemas.microsoft.com/office/powerpoint/2010/main" val="3052577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196" y="1739154"/>
            <a:ext cx="8141288" cy="4414512"/>
          </a:xfrm>
        </p:spPr>
        <p:txBody>
          <a:bodyPr/>
          <a:lstStyle/>
          <a:p>
            <a:pPr algn="just"/>
            <a:r>
              <a:rPr lang="vi-VN" dirty="0" smtClean="0"/>
              <a:t>Phân tích tĩnh cơ bản: tìm </a:t>
            </a:r>
            <a:r>
              <a:rPr lang="vi-VN" dirty="0"/>
              <a:t>cách hiểu mã độc bằng cách phân tích chính file, cấu trúc file, các chức năng được sử dụng bởi mã </a:t>
            </a:r>
            <a:r>
              <a:rPr lang="vi-VN" dirty="0" smtClean="0"/>
              <a:t>độc ...</a:t>
            </a:r>
          </a:p>
          <a:p>
            <a:pPr algn="just"/>
            <a:r>
              <a:rPr lang="vi-VN" dirty="0"/>
              <a:t>Phân tích tĩnh </a:t>
            </a:r>
            <a:r>
              <a:rPr lang="vi-VN" dirty="0" smtClean="0"/>
              <a:t>nâng cao: phân </a:t>
            </a:r>
            <a:r>
              <a:rPr lang="vi-VN" dirty="0"/>
              <a:t>tích </a:t>
            </a:r>
            <a:r>
              <a:rPr lang="vi-VN" dirty="0" smtClean="0"/>
              <a:t>sâu </a:t>
            </a:r>
            <a:r>
              <a:rPr lang="vi-VN" dirty="0"/>
              <a:t>hơn và tìm cách hiểu được mã độc dựa trên </a:t>
            </a:r>
            <a:r>
              <a:rPr lang="vi-VN" dirty="0" smtClean="0"/>
              <a:t>dịch ngược (disassembled).</a:t>
            </a:r>
            <a:endParaRPr lang="vi-VN" dirty="0"/>
          </a:p>
        </p:txBody>
      </p:sp>
      <p:sp>
        <p:nvSpPr>
          <p:cNvPr id="6" name="Title 1"/>
          <p:cNvSpPr txBox="1">
            <a:spLocks/>
          </p:cNvSpPr>
          <p:nvPr/>
        </p:nvSpPr>
        <p:spPr>
          <a:xfrm>
            <a:off x="425196" y="997594"/>
            <a:ext cx="8141288" cy="590931"/>
          </a:xfrm>
          <a:prstGeom prst="rect">
            <a:avLst/>
          </a:prstGeom>
        </p:spPr>
        <p:txBody>
          <a:bodyPr/>
          <a:lstStyle>
            <a:lvl1pPr algn="l" defTabSz="914400" rtl="0" eaLnBrk="1" latinLnBrk="0" hangingPunct="1">
              <a:lnSpc>
                <a:spcPct val="90000"/>
              </a:lnSpc>
              <a:spcBef>
                <a:spcPct val="0"/>
              </a:spcBef>
              <a:buNone/>
              <a:defRPr sz="4000" b="1" i="0" kern="1200">
                <a:solidFill>
                  <a:schemeClr val="tx2"/>
                </a:solidFill>
                <a:latin typeface="+mj-lt"/>
                <a:ea typeface="+mj-ea"/>
                <a:cs typeface="+mj-cs"/>
              </a:defRPr>
            </a:lvl1pPr>
          </a:lstStyle>
          <a:p>
            <a:r>
              <a:rPr lang="vi-VN" sz="3200" dirty="0" smtClean="0"/>
              <a:t>2.3. Phân loại kỹ thuật phân tích mã độc</a:t>
            </a:r>
            <a:br>
              <a:rPr lang="vi-VN" sz="3200" dirty="0" smtClean="0"/>
            </a:br>
            <a:endParaRPr lang="vi-VN" sz="3200" dirty="0"/>
          </a:p>
        </p:txBody>
      </p:sp>
    </p:spTree>
    <p:extLst>
      <p:ext uri="{BB962C8B-B14F-4D97-AF65-F5344CB8AC3E}">
        <p14:creationId xmlns:p14="http://schemas.microsoft.com/office/powerpoint/2010/main" val="3310155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7996909" cy="590931"/>
          </a:xfrm>
        </p:spPr>
        <p:txBody>
          <a:bodyPr/>
          <a:lstStyle/>
          <a:p>
            <a:r>
              <a:rPr lang="vi-VN" sz="3200" dirty="0"/>
              <a:t>2.3. Phân loại kỹ thuật phân tích mã độc</a:t>
            </a:r>
            <a:br>
              <a:rPr lang="vi-VN" sz="3200" dirty="0"/>
            </a:br>
            <a:endParaRPr lang="vi-VN" sz="3200" dirty="0"/>
          </a:p>
        </p:txBody>
      </p:sp>
      <p:sp>
        <p:nvSpPr>
          <p:cNvPr id="3" name="Content Placeholder 2"/>
          <p:cNvSpPr>
            <a:spLocks noGrp="1"/>
          </p:cNvSpPr>
          <p:nvPr>
            <p:ph idx="1"/>
          </p:nvPr>
        </p:nvSpPr>
        <p:spPr>
          <a:xfrm>
            <a:off x="425195" y="1739154"/>
            <a:ext cx="8405983" cy="4414512"/>
          </a:xfrm>
        </p:spPr>
        <p:txBody>
          <a:bodyPr/>
          <a:lstStyle/>
          <a:p>
            <a:pPr>
              <a:lnSpc>
                <a:spcPct val="110000"/>
              </a:lnSpc>
            </a:pPr>
            <a:r>
              <a:rPr lang="vi-VN" b="1" dirty="0"/>
              <a:t>Phân tích </a:t>
            </a:r>
            <a:r>
              <a:rPr lang="vi-VN" b="1" dirty="0" smtClean="0"/>
              <a:t>động (dynamic analysis):</a:t>
            </a:r>
            <a:endParaRPr lang="vi-VN" b="1" dirty="0"/>
          </a:p>
          <a:p>
            <a:pPr lvl="1" algn="just">
              <a:lnSpc>
                <a:spcPct val="110000"/>
              </a:lnSpc>
            </a:pPr>
            <a:r>
              <a:rPr lang="vi-VN" sz="2400" dirty="0"/>
              <a:t>Phân tích mã độc </a:t>
            </a:r>
            <a:r>
              <a:rPr lang="vi-VN" sz="2400" dirty="0" smtClean="0"/>
              <a:t>bằng cách cho mã độc thực thi và giám sát và phân tích hoạt động của nó. Thường </a:t>
            </a:r>
            <a:r>
              <a:rPr lang="vi-VN" sz="2400" dirty="0"/>
              <a:t>thực hiện trong môi trường cô lập để đảm bảo an </a:t>
            </a:r>
            <a:r>
              <a:rPr lang="vi-VN" sz="2400" dirty="0" smtClean="0"/>
              <a:t>toàn. Cho </a:t>
            </a:r>
            <a:r>
              <a:rPr lang="vi-VN" sz="2400" dirty="0"/>
              <a:t>phép nghiên cứu hành vi của mã độc trên máy chủ, tương tác với mạng và hệ </a:t>
            </a:r>
            <a:r>
              <a:rPr lang="vi-VN" sz="2400" dirty="0" smtClean="0"/>
              <a:t>thống. Có </a:t>
            </a:r>
            <a:r>
              <a:rPr lang="vi-VN" sz="2400" dirty="0"/>
              <a:t>thể phát hiện các chỉ số mạng và máy chủ liên quan đến mã độc.</a:t>
            </a:r>
          </a:p>
          <a:p>
            <a:pPr lvl="1">
              <a:lnSpc>
                <a:spcPct val="110000"/>
              </a:lnSpc>
            </a:pPr>
            <a:r>
              <a:rPr lang="vi-VN" sz="2400" dirty="0"/>
              <a:t>Ưu điểm: Hiểu được hành vi và tác động của mã độc.</a:t>
            </a:r>
          </a:p>
          <a:p>
            <a:pPr lvl="1">
              <a:lnSpc>
                <a:spcPct val="110000"/>
              </a:lnSpc>
            </a:pPr>
            <a:r>
              <a:rPr lang="vi-VN" sz="2400" dirty="0"/>
              <a:t>Nhược điểm: Cần môi trường cô lập và có thể nguy hiểm.</a:t>
            </a:r>
          </a:p>
          <a:p>
            <a:pPr>
              <a:lnSpc>
                <a:spcPct val="110000"/>
              </a:lnSpc>
            </a:pPr>
            <a:endParaRPr lang="vi-VN" sz="2400" dirty="0"/>
          </a:p>
        </p:txBody>
      </p:sp>
    </p:spTree>
    <p:extLst>
      <p:ext uri="{BB962C8B-B14F-4D97-AF65-F5344CB8AC3E}">
        <p14:creationId xmlns:p14="http://schemas.microsoft.com/office/powerpoint/2010/main" val="313937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1. Tổng </a:t>
            </a:r>
            <a:r>
              <a:rPr lang="vi-VN" dirty="0"/>
              <a:t>quan về mã độc</a:t>
            </a:r>
            <a:br>
              <a:rPr lang="vi-VN" dirty="0"/>
            </a:br>
            <a:endParaRPr lang="vi-VN" dirty="0"/>
          </a:p>
        </p:txBody>
      </p:sp>
      <p:sp>
        <p:nvSpPr>
          <p:cNvPr id="3" name="Content Placeholder 2"/>
          <p:cNvSpPr>
            <a:spLocks noGrp="1"/>
          </p:cNvSpPr>
          <p:nvPr>
            <p:ph idx="1"/>
          </p:nvPr>
        </p:nvSpPr>
        <p:spPr>
          <a:xfrm>
            <a:off x="425195" y="1739154"/>
            <a:ext cx="8278129" cy="4414512"/>
          </a:xfrm>
        </p:spPr>
        <p:txBody>
          <a:bodyPr/>
          <a:lstStyle/>
          <a:p>
            <a:pPr marL="0" indent="0" algn="just">
              <a:buNone/>
            </a:pPr>
            <a:r>
              <a:rPr lang="vi-VN" sz="3200" dirty="0" smtClean="0"/>
              <a:t>1.1. Giới </a:t>
            </a:r>
            <a:r>
              <a:rPr lang="vi-VN" sz="3200" dirty="0"/>
              <a:t>thiệu về mã </a:t>
            </a:r>
            <a:r>
              <a:rPr lang="vi-VN" sz="3200" dirty="0" smtClean="0"/>
              <a:t>độc.</a:t>
            </a:r>
          </a:p>
          <a:p>
            <a:pPr marL="0" indent="0" algn="just">
              <a:buNone/>
            </a:pPr>
            <a:r>
              <a:rPr lang="vi-VN" sz="3200" dirty="0" smtClean="0"/>
              <a:t>1.2. Phân </a:t>
            </a:r>
            <a:r>
              <a:rPr lang="vi-VN" sz="3200" dirty="0"/>
              <a:t>loại mã </a:t>
            </a:r>
            <a:r>
              <a:rPr lang="vi-VN" sz="3200" dirty="0" smtClean="0"/>
              <a:t>độc</a:t>
            </a:r>
          </a:p>
          <a:p>
            <a:pPr marL="0" indent="0" algn="just">
              <a:buNone/>
            </a:pPr>
            <a:r>
              <a:rPr lang="vi-VN" sz="3200" dirty="0" smtClean="0"/>
              <a:t>1.3. Nguyên </a:t>
            </a:r>
            <a:r>
              <a:rPr lang="vi-VN" sz="3200" dirty="0"/>
              <a:t>tắc hoạt động của mã </a:t>
            </a:r>
            <a:r>
              <a:rPr lang="vi-VN" sz="3200" dirty="0" smtClean="0"/>
              <a:t>độc</a:t>
            </a:r>
          </a:p>
          <a:p>
            <a:pPr marL="0" indent="0" algn="just">
              <a:buNone/>
            </a:pPr>
            <a:r>
              <a:rPr lang="vi-VN" sz="3200" dirty="0" smtClean="0"/>
              <a:t>1.4. Các </a:t>
            </a:r>
            <a:r>
              <a:rPr lang="vi-VN" sz="3200" dirty="0"/>
              <a:t>hành vi và dấu hiệu cơ bản của mã độc </a:t>
            </a:r>
          </a:p>
          <a:p>
            <a:pPr marL="0" indent="0">
              <a:buNone/>
            </a:pPr>
            <a:endParaRPr lang="vi-VN" sz="3200" dirty="0"/>
          </a:p>
        </p:txBody>
      </p:sp>
    </p:spTree>
    <p:extLst>
      <p:ext uri="{BB962C8B-B14F-4D97-AF65-F5344CB8AC3E}">
        <p14:creationId xmlns:p14="http://schemas.microsoft.com/office/powerpoint/2010/main" val="2014322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195" y="1739154"/>
            <a:ext cx="8357857" cy="4414512"/>
          </a:xfrm>
        </p:spPr>
        <p:txBody>
          <a:bodyPr/>
          <a:lstStyle/>
          <a:p>
            <a:pPr algn="just"/>
            <a:r>
              <a:rPr lang="vi-VN" sz="2400" dirty="0" smtClean="0"/>
              <a:t>Phân tích động cơ </a:t>
            </a:r>
            <a:r>
              <a:rPr lang="vi-VN" sz="2400" dirty="0"/>
              <a:t>bản: </a:t>
            </a:r>
            <a:r>
              <a:rPr lang="vi-VN" sz="2400" dirty="0" smtClean="0"/>
              <a:t>Chạy mã </a:t>
            </a:r>
            <a:r>
              <a:rPr lang="vi-VN" sz="2400" dirty="0"/>
              <a:t>độc trong môi trường cô lập có trang bị sẵn các công cụ giám sát khác nhau và cố gắng hiểu mã độc đang làm gì dựa trên đầu ra của các công cụ đó.</a:t>
            </a:r>
          </a:p>
          <a:p>
            <a:pPr algn="just"/>
            <a:r>
              <a:rPr lang="vi-VN" sz="2400" dirty="0" smtClean="0"/>
              <a:t>Phân tích động nâng </a:t>
            </a:r>
            <a:r>
              <a:rPr lang="vi-VN" sz="2400" dirty="0"/>
              <a:t>cao: </a:t>
            </a:r>
            <a:r>
              <a:rPr lang="vi-VN" sz="2400" dirty="0" smtClean="0"/>
              <a:t>nếu phân tích cơ bản không đem lại kết quả hoặc muốn tìm hiểu kỹ hơn thì cần thực hiện phân tích nâng cao mã đ bằng </a:t>
            </a:r>
            <a:r>
              <a:rPr lang="vi-VN" sz="2400" dirty="0"/>
              <a:t>cách sử dụng một bộ gỡ </a:t>
            </a:r>
            <a:r>
              <a:rPr lang="vi-VN" sz="2400" dirty="0" smtClean="0"/>
              <a:t>lỗi (debuger). </a:t>
            </a:r>
            <a:r>
              <a:rPr lang="vi-VN" sz="2400" dirty="0"/>
              <a:t>Bằng cách này, chuyên gia có nhiều quyền kiểm soát hơn về cách </a:t>
            </a:r>
            <a:r>
              <a:rPr lang="vi-VN" sz="2400" dirty="0" smtClean="0"/>
              <a:t>mã độc </a:t>
            </a:r>
            <a:r>
              <a:rPr lang="vi-VN" sz="2400" dirty="0"/>
              <a:t>được thực thi.</a:t>
            </a:r>
          </a:p>
          <a:p>
            <a:pPr algn="just"/>
            <a:endParaRPr lang="vi-VN" sz="2400" dirty="0"/>
          </a:p>
        </p:txBody>
      </p:sp>
      <p:sp>
        <p:nvSpPr>
          <p:cNvPr id="6" name="Title 1"/>
          <p:cNvSpPr txBox="1">
            <a:spLocks/>
          </p:cNvSpPr>
          <p:nvPr/>
        </p:nvSpPr>
        <p:spPr>
          <a:xfrm>
            <a:off x="425196" y="997594"/>
            <a:ext cx="8141288" cy="590931"/>
          </a:xfrm>
          <a:prstGeom prst="rect">
            <a:avLst/>
          </a:prstGeom>
        </p:spPr>
        <p:txBody>
          <a:bodyPr/>
          <a:lstStyle>
            <a:lvl1pPr algn="l" defTabSz="914400" rtl="0" eaLnBrk="1" latinLnBrk="0" hangingPunct="1">
              <a:lnSpc>
                <a:spcPct val="90000"/>
              </a:lnSpc>
              <a:spcBef>
                <a:spcPct val="0"/>
              </a:spcBef>
              <a:buNone/>
              <a:defRPr sz="4000" b="1" i="0" kern="1200">
                <a:solidFill>
                  <a:schemeClr val="tx2"/>
                </a:solidFill>
                <a:latin typeface="+mj-lt"/>
                <a:ea typeface="+mj-ea"/>
                <a:cs typeface="+mj-cs"/>
              </a:defRPr>
            </a:lvl1pPr>
          </a:lstStyle>
          <a:p>
            <a:r>
              <a:rPr lang="vi-VN" sz="3200" dirty="0" smtClean="0"/>
              <a:t>2.3. Phân loại kỹ thuật phân tích mã độc</a:t>
            </a:r>
            <a:br>
              <a:rPr lang="vi-VN" sz="3200" dirty="0" smtClean="0"/>
            </a:br>
            <a:endParaRPr lang="vi-VN" sz="3200" dirty="0"/>
          </a:p>
        </p:txBody>
      </p:sp>
    </p:spTree>
    <p:extLst>
      <p:ext uri="{BB962C8B-B14F-4D97-AF65-F5344CB8AC3E}">
        <p14:creationId xmlns:p14="http://schemas.microsoft.com/office/powerpoint/2010/main" val="584051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195" y="1739154"/>
            <a:ext cx="8357857" cy="4414512"/>
          </a:xfrm>
        </p:spPr>
        <p:txBody>
          <a:bodyPr/>
          <a:lstStyle/>
          <a:p>
            <a:pPr algn="just"/>
            <a:r>
              <a:rPr lang="vi-VN" sz="2400" dirty="0" smtClean="0"/>
              <a:t>Trên thực tế các chuyên gia thường kết hợp phân tích tĩnh và phân tích động để đem lại hiệu quả cao nhất. Được gọi là phân tích lai (hybrid malware analysis)</a:t>
            </a:r>
            <a:endParaRPr lang="vi-VN" sz="2400" dirty="0"/>
          </a:p>
        </p:txBody>
      </p:sp>
      <p:sp>
        <p:nvSpPr>
          <p:cNvPr id="6" name="Title 1"/>
          <p:cNvSpPr txBox="1">
            <a:spLocks/>
          </p:cNvSpPr>
          <p:nvPr/>
        </p:nvSpPr>
        <p:spPr>
          <a:xfrm>
            <a:off x="425196" y="997594"/>
            <a:ext cx="8141288" cy="590931"/>
          </a:xfrm>
          <a:prstGeom prst="rect">
            <a:avLst/>
          </a:prstGeom>
        </p:spPr>
        <p:txBody>
          <a:bodyPr/>
          <a:lstStyle>
            <a:lvl1pPr algn="l" defTabSz="914400" rtl="0" eaLnBrk="1" latinLnBrk="0" hangingPunct="1">
              <a:lnSpc>
                <a:spcPct val="90000"/>
              </a:lnSpc>
              <a:spcBef>
                <a:spcPct val="0"/>
              </a:spcBef>
              <a:buNone/>
              <a:defRPr sz="4000" b="1" i="0" kern="1200">
                <a:solidFill>
                  <a:schemeClr val="tx2"/>
                </a:solidFill>
                <a:latin typeface="+mj-lt"/>
                <a:ea typeface="+mj-ea"/>
                <a:cs typeface="+mj-cs"/>
              </a:defRPr>
            </a:lvl1pPr>
          </a:lstStyle>
          <a:p>
            <a:r>
              <a:rPr lang="vi-VN" sz="3200" dirty="0" smtClean="0"/>
              <a:t>2.3. Phân loại kỹ thuật phân tích mã độc</a:t>
            </a:r>
            <a:br>
              <a:rPr lang="vi-VN" sz="3200" dirty="0" smtClean="0"/>
            </a:br>
            <a:endParaRPr lang="vi-VN" sz="3200" dirty="0"/>
          </a:p>
        </p:txBody>
      </p:sp>
      <p:pic>
        <p:nvPicPr>
          <p:cNvPr id="1026" name="Picture 2" descr="types of malware analysis tools: hybrid, static and dynam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302" y="3283895"/>
            <a:ext cx="5870310" cy="326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717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25196" y="997594"/>
            <a:ext cx="8141288" cy="590931"/>
          </a:xfrm>
          <a:prstGeom prst="rect">
            <a:avLst/>
          </a:prstGeom>
        </p:spPr>
        <p:txBody>
          <a:bodyPr/>
          <a:lstStyle>
            <a:lvl1pPr algn="l" defTabSz="914400" rtl="0" eaLnBrk="1" latinLnBrk="0" hangingPunct="1">
              <a:lnSpc>
                <a:spcPct val="90000"/>
              </a:lnSpc>
              <a:spcBef>
                <a:spcPct val="0"/>
              </a:spcBef>
              <a:buNone/>
              <a:defRPr sz="4000" b="1" i="0" kern="1200">
                <a:solidFill>
                  <a:schemeClr val="tx2"/>
                </a:solidFill>
                <a:latin typeface="+mj-lt"/>
                <a:ea typeface="+mj-ea"/>
                <a:cs typeface="+mj-cs"/>
              </a:defRPr>
            </a:lvl1pPr>
          </a:lstStyle>
          <a:p>
            <a:r>
              <a:rPr lang="vi-VN" sz="3200" dirty="0" smtClean="0"/>
              <a:t>Thiết lập môi trường thực hành</a:t>
            </a:r>
            <a:endParaRPr lang="vi-VN" sz="3200" dirty="0"/>
          </a:p>
        </p:txBody>
      </p:sp>
      <p:sp>
        <p:nvSpPr>
          <p:cNvPr id="5" name="TextBox 4"/>
          <p:cNvSpPr txBox="1"/>
          <p:nvPr/>
        </p:nvSpPr>
        <p:spPr>
          <a:xfrm>
            <a:off x="116682" y="1709647"/>
            <a:ext cx="2443298" cy="4154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b="1" dirty="0">
                <a:solidFill>
                  <a:srgbClr val="008080"/>
                </a:solidFill>
                <a:latin typeface="Arial" panose="020B0604020202020204" pitchFamily="34" charset="0"/>
                <a:cs typeface="Arial" panose="020B0604020202020204" pitchFamily="34" charset="0"/>
              </a:rPr>
              <a:t>Lab requirements</a:t>
            </a:r>
          </a:p>
        </p:txBody>
      </p:sp>
      <p:cxnSp>
        <p:nvCxnSpPr>
          <p:cNvPr id="7" name="Straight Arrow Connector 6"/>
          <p:cNvCxnSpPr>
            <a:stCxn id="5" idx="3"/>
          </p:cNvCxnSpPr>
          <p:nvPr/>
        </p:nvCxnSpPr>
        <p:spPr>
          <a:xfrm flipV="1">
            <a:off x="2517820" y="1903629"/>
            <a:ext cx="1204615" cy="22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8"/>
          <p:cNvSpPr txBox="1"/>
          <p:nvPr/>
        </p:nvSpPr>
        <p:spPr>
          <a:xfrm>
            <a:off x="3816734" y="1767355"/>
            <a:ext cx="3708195"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tx1">
                    <a:lumMod val="50000"/>
                  </a:schemeClr>
                </a:solidFill>
                <a:latin typeface="Arial" panose="020B0604020202020204" pitchFamily="34" charset="0"/>
                <a:cs typeface="Arial" panose="020B0604020202020204" pitchFamily="34" charset="0"/>
              </a:rPr>
              <a:t>Virtualization software (VMware or </a:t>
            </a:r>
            <a:r>
              <a:rPr lang="en-US" sz="1350" dirty="0" err="1">
                <a:solidFill>
                  <a:schemeClr val="tx1">
                    <a:lumMod val="50000"/>
                  </a:schemeClr>
                </a:solidFill>
                <a:latin typeface="Arial" panose="020B0604020202020204" pitchFamily="34" charset="0"/>
                <a:cs typeface="Arial" panose="020B0604020202020204" pitchFamily="34" charset="0"/>
              </a:rPr>
              <a:t>VirtualBox</a:t>
            </a:r>
            <a:r>
              <a:rPr lang="en-US" sz="1350" dirty="0">
                <a:solidFill>
                  <a:schemeClr val="tx1">
                    <a:lumMod val="50000"/>
                  </a:schemeClr>
                </a:solidFill>
                <a:latin typeface="Arial" panose="020B0604020202020204" pitchFamily="34" charset="0"/>
                <a:cs typeface="Arial" panose="020B0604020202020204" pitchFamily="34" charset="0"/>
              </a:rPr>
              <a:t>)</a:t>
            </a:r>
          </a:p>
        </p:txBody>
      </p:sp>
      <p:cxnSp>
        <p:nvCxnSpPr>
          <p:cNvPr id="9" name="Straight Arrow Connector 8"/>
          <p:cNvCxnSpPr>
            <a:stCxn id="5" idx="3"/>
          </p:cNvCxnSpPr>
          <p:nvPr/>
        </p:nvCxnSpPr>
        <p:spPr>
          <a:xfrm>
            <a:off x="2517820" y="1905855"/>
            <a:ext cx="1204615" cy="3901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8"/>
          <p:cNvSpPr txBox="1"/>
          <p:nvPr/>
        </p:nvSpPr>
        <p:spPr>
          <a:xfrm>
            <a:off x="3816733" y="2157544"/>
            <a:ext cx="2872966"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tx1">
                    <a:lumMod val="50000"/>
                  </a:schemeClr>
                </a:solidFill>
                <a:latin typeface="Arial" panose="020B0604020202020204" pitchFamily="34" charset="0"/>
                <a:cs typeface="Arial" panose="020B0604020202020204" pitchFamily="34" charset="0"/>
              </a:rPr>
              <a:t>Tools for analyzing + Snapshot tool</a:t>
            </a:r>
          </a:p>
        </p:txBody>
      </p:sp>
      <p:cxnSp>
        <p:nvCxnSpPr>
          <p:cNvPr id="11" name="Straight Arrow Connector 10"/>
          <p:cNvCxnSpPr>
            <a:stCxn id="5" idx="3"/>
          </p:cNvCxnSpPr>
          <p:nvPr/>
        </p:nvCxnSpPr>
        <p:spPr>
          <a:xfrm>
            <a:off x="2517820" y="1905855"/>
            <a:ext cx="1204615" cy="733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8"/>
          <p:cNvSpPr txBox="1"/>
          <p:nvPr/>
        </p:nvSpPr>
        <p:spPr>
          <a:xfrm>
            <a:off x="3816734" y="2500420"/>
            <a:ext cx="1531188"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tx1">
                    <a:lumMod val="50000"/>
                  </a:schemeClr>
                </a:solidFill>
                <a:latin typeface="Arial" panose="020B0604020202020204" pitchFamily="34" charset="0"/>
                <a:cs typeface="Arial" panose="020B0604020202020204" pitchFamily="34" charset="0"/>
              </a:rPr>
              <a:t>Malware samples</a:t>
            </a:r>
          </a:p>
        </p:txBody>
      </p:sp>
      <p:pic>
        <p:nvPicPr>
          <p:cNvPr id="13" name="Picture 4" descr="https://www269.lunapic.com/editor/working/154704558335135227?74872998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4" y="3076949"/>
            <a:ext cx="3801612" cy="290851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a:stCxn id="5" idx="3"/>
          </p:cNvCxnSpPr>
          <p:nvPr/>
        </p:nvCxnSpPr>
        <p:spPr>
          <a:xfrm>
            <a:off x="2517820" y="1905855"/>
            <a:ext cx="1204615" cy="10100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8"/>
          <p:cNvSpPr txBox="1"/>
          <p:nvPr/>
        </p:nvSpPr>
        <p:spPr>
          <a:xfrm>
            <a:off x="3816733" y="2777419"/>
            <a:ext cx="867545"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chemeClr val="tx1">
                    <a:lumMod val="50000"/>
                  </a:schemeClr>
                </a:solidFill>
                <a:latin typeface="Arial" panose="020B0604020202020204" pitchFamily="34" charset="0"/>
                <a:cs typeface="Arial" panose="020B0604020202020204" pitchFamily="34" charset="0"/>
              </a:rPr>
              <a:t>Sandbox</a:t>
            </a:r>
          </a:p>
        </p:txBody>
      </p:sp>
      <p:sp>
        <p:nvSpPr>
          <p:cNvPr id="16" name="TextBox 15"/>
          <p:cNvSpPr txBox="1"/>
          <p:nvPr/>
        </p:nvSpPr>
        <p:spPr>
          <a:xfrm>
            <a:off x="3880666" y="3331417"/>
            <a:ext cx="5185587" cy="2308324"/>
          </a:xfrm>
          <a:prstGeom prst="rect">
            <a:avLst/>
          </a:prstGeom>
          <a:noFill/>
        </p:spPr>
        <p:txBody>
          <a:bodyPr wrap="none" rtlCol="0">
            <a:spAutoFit/>
          </a:bodyPr>
          <a:lstStyle/>
          <a:p>
            <a:pPr>
              <a:lnSpc>
                <a:spcPct val="150000"/>
              </a:lnSpc>
            </a:pPr>
            <a:r>
              <a:rPr lang="en-US" sz="1200" b="1" dirty="0">
                <a:solidFill>
                  <a:schemeClr val="tx1">
                    <a:lumMod val="50000"/>
                  </a:schemeClr>
                </a:solidFill>
                <a:latin typeface="Arial" panose="020B0604020202020204" pitchFamily="34" charset="0"/>
                <a:cs typeface="Arial" panose="020B0604020202020204" pitchFamily="34" charset="0"/>
              </a:rPr>
              <a:t>Hybrid Analysis</a:t>
            </a:r>
            <a:r>
              <a:rPr lang="en-US" sz="1200" dirty="0">
                <a:solidFill>
                  <a:schemeClr val="tx1">
                    <a:lumMod val="50000"/>
                  </a:schemeClr>
                </a:solidFill>
                <a:latin typeface="Arial" panose="020B0604020202020204" pitchFamily="34" charset="0"/>
                <a:cs typeface="Arial" panose="020B0604020202020204" pitchFamily="34" charset="0"/>
              </a:rPr>
              <a:t>: https:/​/​www.​hybrid-​analysis.​com/​</a:t>
            </a:r>
          </a:p>
          <a:p>
            <a:pPr>
              <a:lnSpc>
                <a:spcPct val="150000"/>
              </a:lnSpc>
            </a:pPr>
            <a:r>
              <a:rPr lang="en-US" sz="1200" b="1" dirty="0">
                <a:solidFill>
                  <a:schemeClr val="tx1">
                    <a:lumMod val="50000"/>
                  </a:schemeClr>
                </a:solidFill>
                <a:latin typeface="Arial" panose="020B0604020202020204" pitchFamily="34" charset="0"/>
                <a:cs typeface="Arial" panose="020B0604020202020204" pitchFamily="34" charset="0"/>
              </a:rPr>
              <a:t>KernelMode.info</a:t>
            </a:r>
            <a:r>
              <a:rPr lang="en-US" sz="1200" dirty="0">
                <a:solidFill>
                  <a:schemeClr val="tx1">
                    <a:lumMod val="50000"/>
                  </a:schemeClr>
                </a:solidFill>
                <a:latin typeface="Arial" panose="020B0604020202020204" pitchFamily="34" charset="0"/>
                <a:cs typeface="Arial" panose="020B0604020202020204" pitchFamily="34" charset="0"/>
              </a:rPr>
              <a:t>: http:/​/​www.​</a:t>
            </a:r>
            <a:r>
              <a:rPr lang="en-US" sz="1200" dirty="0" err="1">
                <a:solidFill>
                  <a:schemeClr val="tx1">
                    <a:lumMod val="50000"/>
                  </a:schemeClr>
                </a:solidFill>
                <a:latin typeface="Arial" panose="020B0604020202020204" pitchFamily="34" charset="0"/>
                <a:cs typeface="Arial" panose="020B0604020202020204" pitchFamily="34" charset="0"/>
              </a:rPr>
              <a:t>kernelmode</a:t>
            </a:r>
            <a:r>
              <a:rPr lang="en-US" sz="1200" dirty="0">
                <a:solidFill>
                  <a:schemeClr val="tx1">
                    <a:lumMod val="50000"/>
                  </a:schemeClr>
                </a:solidFill>
                <a:latin typeface="Arial" panose="020B0604020202020204" pitchFamily="34" charset="0"/>
                <a:cs typeface="Arial" panose="020B0604020202020204" pitchFamily="34" charset="0"/>
              </a:rPr>
              <a:t>.​info/​forum/​</a:t>
            </a:r>
            <a:r>
              <a:rPr lang="en-US" sz="1200" dirty="0" err="1">
                <a:solidFill>
                  <a:schemeClr val="tx1">
                    <a:lumMod val="50000"/>
                  </a:schemeClr>
                </a:solidFill>
                <a:latin typeface="Arial" panose="020B0604020202020204" pitchFamily="34" charset="0"/>
                <a:cs typeface="Arial" panose="020B0604020202020204" pitchFamily="34" charset="0"/>
              </a:rPr>
              <a:t>viewforum</a:t>
            </a:r>
            <a:r>
              <a:rPr lang="en-US" sz="1200" dirty="0">
                <a:solidFill>
                  <a:schemeClr val="tx1">
                    <a:lumMod val="50000"/>
                  </a:schemeClr>
                </a:solidFill>
                <a:latin typeface="Arial" panose="020B0604020202020204" pitchFamily="34" charset="0"/>
                <a:cs typeface="Arial" panose="020B0604020202020204" pitchFamily="34" charset="0"/>
              </a:rPr>
              <a:t>.​</a:t>
            </a:r>
            <a:r>
              <a:rPr lang="en-US" sz="1200" dirty="0" err="1">
                <a:solidFill>
                  <a:schemeClr val="tx1">
                    <a:lumMod val="50000"/>
                  </a:schemeClr>
                </a:solidFill>
                <a:latin typeface="Arial" panose="020B0604020202020204" pitchFamily="34" charset="0"/>
                <a:cs typeface="Arial" panose="020B0604020202020204" pitchFamily="34" charset="0"/>
              </a:rPr>
              <a:t>php</a:t>
            </a:r>
            <a:r>
              <a:rPr lang="en-US" sz="1200" dirty="0">
                <a:solidFill>
                  <a:schemeClr val="tx1">
                    <a:lumMod val="50000"/>
                  </a:schemeClr>
                </a:solidFill>
                <a:latin typeface="Arial" panose="020B0604020202020204" pitchFamily="34" charset="0"/>
                <a:cs typeface="Arial" panose="020B0604020202020204" pitchFamily="34" charset="0"/>
              </a:rPr>
              <a:t>?​f=​16</a:t>
            </a:r>
          </a:p>
          <a:p>
            <a:pPr>
              <a:lnSpc>
                <a:spcPct val="150000"/>
              </a:lnSpc>
            </a:pPr>
            <a:r>
              <a:rPr lang="en-US" sz="1200" b="1" dirty="0" err="1">
                <a:solidFill>
                  <a:schemeClr val="tx1">
                    <a:lumMod val="50000"/>
                  </a:schemeClr>
                </a:solidFill>
                <a:latin typeface="Arial" panose="020B0604020202020204" pitchFamily="34" charset="0"/>
                <a:cs typeface="Arial" panose="020B0604020202020204" pitchFamily="34" charset="0"/>
              </a:rPr>
              <a:t>VirusBay</a:t>
            </a:r>
            <a:r>
              <a:rPr lang="en-US" sz="1200" dirty="0">
                <a:solidFill>
                  <a:schemeClr val="tx1">
                    <a:lumMod val="50000"/>
                  </a:schemeClr>
                </a:solidFill>
                <a:latin typeface="Arial" panose="020B0604020202020204" pitchFamily="34" charset="0"/>
                <a:cs typeface="Arial" panose="020B0604020202020204" pitchFamily="34" charset="0"/>
              </a:rPr>
              <a:t>: https:/​/​beta.​</a:t>
            </a:r>
            <a:r>
              <a:rPr lang="en-US" sz="1200" dirty="0" err="1">
                <a:solidFill>
                  <a:schemeClr val="tx1">
                    <a:lumMod val="50000"/>
                  </a:schemeClr>
                </a:solidFill>
                <a:latin typeface="Arial" panose="020B0604020202020204" pitchFamily="34" charset="0"/>
                <a:cs typeface="Arial" panose="020B0604020202020204" pitchFamily="34" charset="0"/>
              </a:rPr>
              <a:t>virusbay</a:t>
            </a:r>
            <a:r>
              <a:rPr lang="en-US" sz="1200" dirty="0">
                <a:solidFill>
                  <a:schemeClr val="tx1">
                    <a:lumMod val="50000"/>
                  </a:schemeClr>
                </a:solidFill>
                <a:latin typeface="Arial" panose="020B0604020202020204" pitchFamily="34" charset="0"/>
                <a:cs typeface="Arial" panose="020B0604020202020204" pitchFamily="34" charset="0"/>
              </a:rPr>
              <a:t>.​</a:t>
            </a:r>
            <a:r>
              <a:rPr lang="en-US" sz="1200" dirty="0" err="1">
                <a:solidFill>
                  <a:schemeClr val="tx1">
                    <a:lumMod val="50000"/>
                  </a:schemeClr>
                </a:solidFill>
                <a:latin typeface="Arial" panose="020B0604020202020204" pitchFamily="34" charset="0"/>
                <a:cs typeface="Arial" panose="020B0604020202020204" pitchFamily="34" charset="0"/>
              </a:rPr>
              <a:t>io</a:t>
            </a:r>
            <a:r>
              <a:rPr lang="en-US" sz="1200" dirty="0">
                <a:solidFill>
                  <a:schemeClr val="tx1">
                    <a:lumMod val="50000"/>
                  </a:schemeClr>
                </a:solidFill>
                <a:latin typeface="Arial" panose="020B0604020202020204" pitchFamily="34" charset="0"/>
                <a:cs typeface="Arial" panose="020B0604020202020204" pitchFamily="34" charset="0"/>
              </a:rPr>
              <a:t>/​</a:t>
            </a:r>
          </a:p>
          <a:p>
            <a:pPr>
              <a:lnSpc>
                <a:spcPct val="150000"/>
              </a:lnSpc>
            </a:pPr>
            <a:r>
              <a:rPr lang="en-US" sz="1200" b="1" dirty="0" err="1">
                <a:solidFill>
                  <a:schemeClr val="tx1">
                    <a:lumMod val="50000"/>
                  </a:schemeClr>
                </a:solidFill>
                <a:latin typeface="Arial" panose="020B0604020202020204" pitchFamily="34" charset="0"/>
                <a:cs typeface="Arial" panose="020B0604020202020204" pitchFamily="34" charset="0"/>
              </a:rPr>
              <a:t>Contagio</a:t>
            </a:r>
            <a:r>
              <a:rPr lang="en-US" sz="1200" b="1" dirty="0">
                <a:solidFill>
                  <a:schemeClr val="tx1">
                    <a:lumMod val="50000"/>
                  </a:schemeClr>
                </a:solidFill>
                <a:latin typeface="Arial" panose="020B0604020202020204" pitchFamily="34" charset="0"/>
                <a:cs typeface="Arial" panose="020B0604020202020204" pitchFamily="34" charset="0"/>
              </a:rPr>
              <a:t> malware dump</a:t>
            </a:r>
            <a:r>
              <a:rPr lang="en-US" sz="1200" dirty="0">
                <a:solidFill>
                  <a:schemeClr val="tx1">
                    <a:lumMod val="50000"/>
                  </a:schemeClr>
                </a:solidFill>
                <a:latin typeface="Arial" panose="020B0604020202020204" pitchFamily="34" charset="0"/>
                <a:cs typeface="Arial" panose="020B0604020202020204" pitchFamily="34" charset="0"/>
              </a:rPr>
              <a:t>: http:/​/​</a:t>
            </a:r>
            <a:r>
              <a:rPr lang="en-US" sz="1200" dirty="0" err="1">
                <a:solidFill>
                  <a:schemeClr val="tx1">
                    <a:lumMod val="50000"/>
                  </a:schemeClr>
                </a:solidFill>
                <a:latin typeface="Arial" panose="020B0604020202020204" pitchFamily="34" charset="0"/>
                <a:cs typeface="Arial" panose="020B0604020202020204" pitchFamily="34" charset="0"/>
              </a:rPr>
              <a:t>contagiodump</a:t>
            </a:r>
            <a:r>
              <a:rPr lang="en-US" sz="1200" dirty="0">
                <a:solidFill>
                  <a:schemeClr val="tx1">
                    <a:lumMod val="50000"/>
                  </a:schemeClr>
                </a:solidFill>
                <a:latin typeface="Arial" panose="020B0604020202020204" pitchFamily="34" charset="0"/>
                <a:cs typeface="Arial" panose="020B0604020202020204" pitchFamily="34" charset="0"/>
              </a:rPr>
              <a:t>.​</a:t>
            </a:r>
            <a:r>
              <a:rPr lang="en-US" sz="1200" dirty="0" err="1">
                <a:solidFill>
                  <a:schemeClr val="tx1">
                    <a:lumMod val="50000"/>
                  </a:schemeClr>
                </a:solidFill>
                <a:latin typeface="Arial" panose="020B0604020202020204" pitchFamily="34" charset="0"/>
                <a:cs typeface="Arial" panose="020B0604020202020204" pitchFamily="34" charset="0"/>
              </a:rPr>
              <a:t>blogspot</a:t>
            </a:r>
            <a:r>
              <a:rPr lang="en-US" sz="1200" dirty="0">
                <a:solidFill>
                  <a:schemeClr val="tx1">
                    <a:lumMod val="50000"/>
                  </a:schemeClr>
                </a:solidFill>
                <a:latin typeface="Arial" panose="020B0604020202020204" pitchFamily="34" charset="0"/>
                <a:cs typeface="Arial" panose="020B0604020202020204" pitchFamily="34" charset="0"/>
              </a:rPr>
              <a:t>.​com/​</a:t>
            </a:r>
          </a:p>
          <a:p>
            <a:pPr>
              <a:lnSpc>
                <a:spcPct val="150000"/>
              </a:lnSpc>
            </a:pPr>
            <a:r>
              <a:rPr lang="en-US" sz="1200" b="1" dirty="0" err="1">
                <a:solidFill>
                  <a:schemeClr val="tx1">
                    <a:lumMod val="50000"/>
                  </a:schemeClr>
                </a:solidFill>
                <a:latin typeface="Arial" panose="020B0604020202020204" pitchFamily="34" charset="0"/>
                <a:cs typeface="Arial" panose="020B0604020202020204" pitchFamily="34" charset="0"/>
              </a:rPr>
              <a:t>AVCaesar</a:t>
            </a:r>
            <a:r>
              <a:rPr lang="en-US" sz="1200" dirty="0">
                <a:solidFill>
                  <a:schemeClr val="tx1">
                    <a:lumMod val="50000"/>
                  </a:schemeClr>
                </a:solidFill>
                <a:latin typeface="Arial" panose="020B0604020202020204" pitchFamily="34" charset="0"/>
                <a:cs typeface="Arial" panose="020B0604020202020204" pitchFamily="34" charset="0"/>
              </a:rPr>
              <a:t>: https:/​/​</a:t>
            </a:r>
            <a:r>
              <a:rPr lang="en-US" sz="1200" dirty="0" err="1">
                <a:solidFill>
                  <a:schemeClr val="tx1">
                    <a:lumMod val="50000"/>
                  </a:schemeClr>
                </a:solidFill>
                <a:latin typeface="Arial" panose="020B0604020202020204" pitchFamily="34" charset="0"/>
                <a:cs typeface="Arial" panose="020B0604020202020204" pitchFamily="34" charset="0"/>
              </a:rPr>
              <a:t>avcaesar</a:t>
            </a:r>
            <a:r>
              <a:rPr lang="en-US" sz="1200" dirty="0">
                <a:solidFill>
                  <a:schemeClr val="tx1">
                    <a:lumMod val="50000"/>
                  </a:schemeClr>
                </a:solidFill>
                <a:latin typeface="Arial" panose="020B0604020202020204" pitchFamily="34" charset="0"/>
                <a:cs typeface="Arial" panose="020B0604020202020204" pitchFamily="34" charset="0"/>
              </a:rPr>
              <a:t>.​malware.​</a:t>
            </a:r>
            <a:r>
              <a:rPr lang="en-US" sz="1200" dirty="0" err="1">
                <a:solidFill>
                  <a:schemeClr val="tx1">
                    <a:lumMod val="50000"/>
                  </a:schemeClr>
                </a:solidFill>
                <a:latin typeface="Arial" panose="020B0604020202020204" pitchFamily="34" charset="0"/>
                <a:cs typeface="Arial" panose="020B0604020202020204" pitchFamily="34" charset="0"/>
              </a:rPr>
              <a:t>lu</a:t>
            </a:r>
            <a:r>
              <a:rPr lang="en-US" sz="1200" dirty="0">
                <a:solidFill>
                  <a:schemeClr val="tx1">
                    <a:lumMod val="50000"/>
                  </a:schemeClr>
                </a:solidFill>
                <a:latin typeface="Arial" panose="020B0604020202020204" pitchFamily="34" charset="0"/>
                <a:cs typeface="Arial" panose="020B0604020202020204" pitchFamily="34" charset="0"/>
              </a:rPr>
              <a:t>/​</a:t>
            </a:r>
          </a:p>
          <a:p>
            <a:pPr>
              <a:lnSpc>
                <a:spcPct val="150000"/>
              </a:lnSpc>
            </a:pPr>
            <a:r>
              <a:rPr lang="en-US" sz="1200" b="1" dirty="0" err="1">
                <a:solidFill>
                  <a:schemeClr val="tx1">
                    <a:lumMod val="50000"/>
                  </a:schemeClr>
                </a:solidFill>
                <a:latin typeface="Arial" panose="020B0604020202020204" pitchFamily="34" charset="0"/>
                <a:cs typeface="Arial" panose="020B0604020202020204" pitchFamily="34" charset="0"/>
              </a:rPr>
              <a:t>Malwr</a:t>
            </a:r>
            <a:r>
              <a:rPr lang="en-US" sz="1200" dirty="0">
                <a:solidFill>
                  <a:schemeClr val="tx1">
                    <a:lumMod val="50000"/>
                  </a:schemeClr>
                </a:solidFill>
                <a:latin typeface="Arial" panose="020B0604020202020204" pitchFamily="34" charset="0"/>
                <a:cs typeface="Arial" panose="020B0604020202020204" pitchFamily="34" charset="0"/>
              </a:rPr>
              <a:t>: https:/​/​</a:t>
            </a:r>
            <a:r>
              <a:rPr lang="en-US" sz="1200" dirty="0" err="1">
                <a:solidFill>
                  <a:schemeClr val="tx1">
                    <a:lumMod val="50000"/>
                  </a:schemeClr>
                </a:solidFill>
                <a:latin typeface="Arial" panose="020B0604020202020204" pitchFamily="34" charset="0"/>
                <a:cs typeface="Arial" panose="020B0604020202020204" pitchFamily="34" charset="0"/>
              </a:rPr>
              <a:t>malwr</a:t>
            </a:r>
            <a:r>
              <a:rPr lang="en-US" sz="1200" dirty="0">
                <a:solidFill>
                  <a:schemeClr val="tx1">
                    <a:lumMod val="50000"/>
                  </a:schemeClr>
                </a:solidFill>
                <a:latin typeface="Arial" panose="020B0604020202020204" pitchFamily="34" charset="0"/>
                <a:cs typeface="Arial" panose="020B0604020202020204" pitchFamily="34" charset="0"/>
              </a:rPr>
              <a:t>.​com/​</a:t>
            </a:r>
          </a:p>
          <a:p>
            <a:pPr>
              <a:lnSpc>
                <a:spcPct val="150000"/>
              </a:lnSpc>
            </a:pPr>
            <a:r>
              <a:rPr lang="en-US" sz="1200" b="1" dirty="0" err="1">
                <a:solidFill>
                  <a:schemeClr val="tx1">
                    <a:lumMod val="50000"/>
                  </a:schemeClr>
                </a:solidFill>
                <a:latin typeface="Arial" panose="020B0604020202020204" pitchFamily="34" charset="0"/>
                <a:cs typeface="Arial" panose="020B0604020202020204" pitchFamily="34" charset="0"/>
              </a:rPr>
              <a:t>VirusShare</a:t>
            </a:r>
            <a:r>
              <a:rPr lang="en-US" sz="1200" dirty="0">
                <a:solidFill>
                  <a:schemeClr val="tx1">
                    <a:lumMod val="50000"/>
                  </a:schemeClr>
                </a:solidFill>
                <a:latin typeface="Arial" panose="020B0604020202020204" pitchFamily="34" charset="0"/>
                <a:cs typeface="Arial" panose="020B0604020202020204" pitchFamily="34" charset="0"/>
              </a:rPr>
              <a:t>: https:/​/​</a:t>
            </a:r>
            <a:r>
              <a:rPr lang="en-US" sz="1200" dirty="0" err="1">
                <a:solidFill>
                  <a:schemeClr val="tx1">
                    <a:lumMod val="50000"/>
                  </a:schemeClr>
                </a:solidFill>
                <a:latin typeface="Arial" panose="020B0604020202020204" pitchFamily="34" charset="0"/>
                <a:cs typeface="Arial" panose="020B0604020202020204" pitchFamily="34" charset="0"/>
              </a:rPr>
              <a:t>virusshare</a:t>
            </a:r>
            <a:r>
              <a:rPr lang="en-US" sz="1200" dirty="0">
                <a:solidFill>
                  <a:schemeClr val="tx1">
                    <a:lumMod val="50000"/>
                  </a:schemeClr>
                </a:solidFill>
                <a:latin typeface="Arial" panose="020B0604020202020204" pitchFamily="34" charset="0"/>
                <a:cs typeface="Arial" panose="020B0604020202020204" pitchFamily="34" charset="0"/>
              </a:rPr>
              <a:t>.​com/​</a:t>
            </a:r>
          </a:p>
          <a:p>
            <a:pPr>
              <a:lnSpc>
                <a:spcPct val="150000"/>
              </a:lnSpc>
            </a:pPr>
            <a:r>
              <a:rPr lang="en-US" sz="1200" b="1" dirty="0" err="1">
                <a:solidFill>
                  <a:schemeClr val="tx1">
                    <a:lumMod val="50000"/>
                  </a:schemeClr>
                </a:solidFill>
                <a:latin typeface="Arial" panose="020B0604020202020204" pitchFamily="34" charset="0"/>
                <a:cs typeface="Arial" panose="020B0604020202020204" pitchFamily="34" charset="0"/>
              </a:rPr>
              <a:t>theZoo</a:t>
            </a:r>
            <a:r>
              <a:rPr lang="en-US" sz="1200" dirty="0">
                <a:solidFill>
                  <a:schemeClr val="tx1">
                    <a:lumMod val="50000"/>
                  </a:schemeClr>
                </a:solidFill>
                <a:latin typeface="Arial" panose="020B0604020202020204" pitchFamily="34" charset="0"/>
                <a:cs typeface="Arial" panose="020B0604020202020204" pitchFamily="34" charset="0"/>
              </a:rPr>
              <a:t>: http:/​/​</a:t>
            </a:r>
            <a:r>
              <a:rPr lang="en-US" sz="1200" dirty="0" err="1">
                <a:solidFill>
                  <a:schemeClr val="tx1">
                    <a:lumMod val="50000"/>
                  </a:schemeClr>
                </a:solidFill>
                <a:latin typeface="Arial" panose="020B0604020202020204" pitchFamily="34" charset="0"/>
                <a:cs typeface="Arial" panose="020B0604020202020204" pitchFamily="34" charset="0"/>
              </a:rPr>
              <a:t>thezoo</a:t>
            </a:r>
            <a:r>
              <a:rPr lang="en-US" sz="1200" dirty="0">
                <a:solidFill>
                  <a:schemeClr val="tx1">
                    <a:lumMod val="50000"/>
                  </a:schemeClr>
                </a:solidFill>
                <a:latin typeface="Arial" panose="020B0604020202020204" pitchFamily="34" charset="0"/>
                <a:cs typeface="Arial" panose="020B0604020202020204" pitchFamily="34" charset="0"/>
              </a:rPr>
              <a:t>.​</a:t>
            </a:r>
            <a:r>
              <a:rPr lang="en-US" sz="1200" dirty="0" err="1">
                <a:solidFill>
                  <a:schemeClr val="tx1">
                    <a:lumMod val="50000"/>
                  </a:schemeClr>
                </a:solidFill>
                <a:latin typeface="Arial" panose="020B0604020202020204" pitchFamily="34" charset="0"/>
                <a:cs typeface="Arial" panose="020B0604020202020204" pitchFamily="34" charset="0"/>
              </a:rPr>
              <a:t>morirt</a:t>
            </a:r>
            <a:r>
              <a:rPr lang="en-US" sz="1200" dirty="0">
                <a:solidFill>
                  <a:schemeClr val="tx1">
                    <a:lumMod val="50000"/>
                  </a:schemeClr>
                </a:solidFill>
                <a:latin typeface="Arial" panose="020B0604020202020204" pitchFamily="34" charset="0"/>
                <a:cs typeface="Arial" panose="020B0604020202020204" pitchFamily="34" charset="0"/>
              </a:rPr>
              <a:t>.​com/</a:t>
            </a:r>
          </a:p>
        </p:txBody>
      </p:sp>
      <p:sp>
        <p:nvSpPr>
          <p:cNvPr id="17" name="TextBox 8"/>
          <p:cNvSpPr txBox="1"/>
          <p:nvPr/>
        </p:nvSpPr>
        <p:spPr>
          <a:xfrm>
            <a:off x="5502804" y="3110892"/>
            <a:ext cx="1579278"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solidFill>
                  <a:srgbClr val="008080"/>
                </a:solidFill>
                <a:latin typeface="Arial" panose="020B0604020202020204" pitchFamily="34" charset="0"/>
                <a:cs typeface="Arial" panose="020B0604020202020204" pitchFamily="34" charset="0"/>
              </a:rPr>
              <a:t>Malware sources</a:t>
            </a:r>
          </a:p>
        </p:txBody>
      </p:sp>
      <p:sp>
        <p:nvSpPr>
          <p:cNvPr id="2" name="Rectangle 1"/>
          <p:cNvSpPr/>
          <p:nvPr/>
        </p:nvSpPr>
        <p:spPr>
          <a:xfrm>
            <a:off x="116682" y="6133300"/>
            <a:ext cx="7747714" cy="646331"/>
          </a:xfrm>
          <a:prstGeom prst="rect">
            <a:avLst/>
          </a:prstGeom>
        </p:spPr>
        <p:txBody>
          <a:bodyPr wrap="square">
            <a:spAutoFit/>
          </a:bodyPr>
          <a:lstStyle/>
          <a:p>
            <a:r>
              <a:rPr lang="en-US" sz="1200" dirty="0" err="1">
                <a:solidFill>
                  <a:schemeClr val="tx1">
                    <a:lumMod val="50000"/>
                  </a:schemeClr>
                </a:solidFill>
                <a:latin typeface="Times New Roman" panose="02020603050405020304" pitchFamily="18" charset="0"/>
                <a:cs typeface="Times New Roman" panose="02020603050405020304" pitchFamily="18" charset="0"/>
              </a:rPr>
              <a:t>Tham</a:t>
            </a:r>
            <a:r>
              <a:rPr lang="en-US" sz="1200" dirty="0">
                <a:solidFill>
                  <a:schemeClr val="tx1">
                    <a:lumMod val="50000"/>
                  </a:schemeClr>
                </a:solidFill>
                <a:latin typeface="Times New Roman" panose="02020603050405020304" pitchFamily="18" charset="0"/>
                <a:cs typeface="Times New Roman" panose="02020603050405020304" pitchFamily="18" charset="0"/>
              </a:rPr>
              <a:t> </a:t>
            </a:r>
            <a:r>
              <a:rPr lang="en-US" sz="1200" dirty="0" err="1">
                <a:solidFill>
                  <a:schemeClr val="tx1">
                    <a:lumMod val="50000"/>
                  </a:schemeClr>
                </a:solidFill>
                <a:latin typeface="Times New Roman" panose="02020603050405020304" pitchFamily="18" charset="0"/>
                <a:cs typeface="Times New Roman" panose="02020603050405020304" pitchFamily="18" charset="0"/>
              </a:rPr>
              <a:t>khảo</a:t>
            </a:r>
            <a:r>
              <a:rPr lang="en-US" sz="1200" dirty="0">
                <a:solidFill>
                  <a:schemeClr val="tx1">
                    <a:lumMod val="50000"/>
                  </a:schemeClr>
                </a:solidFill>
                <a:latin typeface="Times New Roman" panose="02020603050405020304" pitchFamily="18" charset="0"/>
                <a:cs typeface="Times New Roman" panose="02020603050405020304" pitchFamily="18" charset="0"/>
              </a:rPr>
              <a:t>: </a:t>
            </a:r>
            <a:r>
              <a:rPr lang="en-US" sz="1200" dirty="0" err="1">
                <a:solidFill>
                  <a:schemeClr val="tx1">
                    <a:lumMod val="50000"/>
                  </a:schemeClr>
                </a:solidFill>
                <a:latin typeface="Times New Roman" panose="02020603050405020304" pitchFamily="18" charset="0"/>
                <a:cs typeface="Times New Roman" panose="02020603050405020304" pitchFamily="18" charset="0"/>
              </a:rPr>
              <a:t>phần</a:t>
            </a:r>
            <a:r>
              <a:rPr lang="en-US" sz="1200" dirty="0">
                <a:solidFill>
                  <a:schemeClr val="tx1">
                    <a:lumMod val="50000"/>
                  </a:schemeClr>
                </a:solidFill>
                <a:latin typeface="Times New Roman" panose="02020603050405020304" pitchFamily="18" charset="0"/>
                <a:cs typeface="Times New Roman" panose="02020603050405020304" pitchFamily="18" charset="0"/>
              </a:rPr>
              <a:t> 5 chapter 1.</a:t>
            </a:r>
          </a:p>
          <a:p>
            <a:r>
              <a:rPr lang="en-US" sz="1200" dirty="0" err="1">
                <a:solidFill>
                  <a:schemeClr val="tx1">
                    <a:lumMod val="50000"/>
                  </a:schemeClr>
                </a:solidFill>
                <a:latin typeface="Times New Roman" panose="02020603050405020304" pitchFamily="18" charset="0"/>
                <a:cs typeface="Times New Roman" panose="02020603050405020304" pitchFamily="18" charset="0"/>
              </a:rPr>
              <a:t>Monnappa</a:t>
            </a:r>
            <a:r>
              <a:rPr lang="en-US" sz="1200" dirty="0">
                <a:solidFill>
                  <a:schemeClr val="tx1">
                    <a:lumMod val="50000"/>
                  </a:schemeClr>
                </a:solidFill>
                <a:latin typeface="Times New Roman" panose="02020603050405020304" pitchFamily="18" charset="0"/>
                <a:cs typeface="Times New Roman" panose="02020603050405020304" pitchFamily="18" charset="0"/>
              </a:rPr>
              <a:t>, K. A. (2018). </a:t>
            </a:r>
            <a:r>
              <a:rPr lang="en-US" sz="1200" i="1" dirty="0">
                <a:solidFill>
                  <a:schemeClr val="tx1">
                    <a:lumMod val="50000"/>
                  </a:schemeClr>
                </a:solidFill>
                <a:latin typeface="Times New Roman" panose="02020603050405020304" pitchFamily="18" charset="0"/>
                <a:cs typeface="Times New Roman" panose="02020603050405020304" pitchFamily="18" charset="0"/>
              </a:rPr>
              <a:t>Learning Malware Analysis: Explore the concepts, tools, and techniques to analyze and investigate Windows malware</a:t>
            </a:r>
            <a:r>
              <a:rPr lang="en-US" sz="1200" dirty="0">
                <a:solidFill>
                  <a:schemeClr val="tx1">
                    <a:lumMod val="50000"/>
                  </a:schemeClr>
                </a:solidFill>
                <a:latin typeface="Times New Roman" panose="02020603050405020304" pitchFamily="18" charset="0"/>
                <a:cs typeface="Times New Roman" panose="02020603050405020304" pitchFamily="18" charset="0"/>
              </a:rPr>
              <a:t>. </a:t>
            </a:r>
            <a:r>
              <a:rPr lang="en-US" sz="1200" dirty="0" err="1">
                <a:solidFill>
                  <a:schemeClr val="tx1">
                    <a:lumMod val="50000"/>
                  </a:schemeClr>
                </a:solidFill>
                <a:latin typeface="Times New Roman" panose="02020603050405020304" pitchFamily="18" charset="0"/>
                <a:cs typeface="Times New Roman" panose="02020603050405020304" pitchFamily="18" charset="0"/>
              </a:rPr>
              <a:t>Packt</a:t>
            </a:r>
            <a:r>
              <a:rPr lang="en-US" sz="1200" dirty="0">
                <a:solidFill>
                  <a:schemeClr val="tx1">
                    <a:lumMod val="50000"/>
                  </a:schemeClr>
                </a:solidFill>
                <a:latin typeface="Times New Roman" panose="02020603050405020304" pitchFamily="18" charset="0"/>
                <a:cs typeface="Times New Roman" panose="02020603050405020304" pitchFamily="18" charset="0"/>
              </a:rPr>
              <a:t> Publishing Ltd.</a:t>
            </a:r>
            <a:endParaRPr lang="vi-VN" sz="12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02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234062" cy="590931"/>
          </a:xfrm>
        </p:spPr>
        <p:txBody>
          <a:bodyPr/>
          <a:lstStyle/>
          <a:p>
            <a:r>
              <a:rPr lang="en-US" dirty="0" err="1" smtClean="0"/>
              <a:t>Bài</a:t>
            </a:r>
            <a:r>
              <a:rPr lang="en-US" dirty="0" smtClean="0"/>
              <a:t> </a:t>
            </a:r>
            <a:r>
              <a:rPr lang="en-US" dirty="0" err="1" smtClean="0"/>
              <a:t>tập</a:t>
            </a:r>
            <a:endParaRPr lang="vi-VN" dirty="0"/>
          </a:p>
        </p:txBody>
      </p:sp>
      <p:sp>
        <p:nvSpPr>
          <p:cNvPr id="3" name="Content Placeholder 2"/>
          <p:cNvSpPr>
            <a:spLocks noGrp="1"/>
          </p:cNvSpPr>
          <p:nvPr>
            <p:ph idx="1"/>
          </p:nvPr>
        </p:nvSpPr>
        <p:spPr>
          <a:xfrm>
            <a:off x="425195" y="1739154"/>
            <a:ext cx="8123893" cy="4414512"/>
          </a:xfrm>
        </p:spPr>
        <p:txBody>
          <a:bodyPr/>
          <a:lstStyle/>
          <a:p>
            <a:pPr marL="342900" indent="-342900" algn="just">
              <a:buFontTx/>
              <a:buChar char="-"/>
            </a:pPr>
            <a:r>
              <a:rPr lang="en-US" dirty="0">
                <a:latin typeface="Arial" panose="020B0604020202020204" pitchFamily="34" charset="0"/>
                <a:cs typeface="Arial" panose="020B0604020202020204" pitchFamily="34" charset="0"/>
              </a:rPr>
              <a:t>List and classify the popular malwares (5-7 malwares). Describe the functionalities, example of those malwares (name, when, how, impact). </a:t>
            </a:r>
          </a:p>
          <a:p>
            <a:pPr marL="342900" indent="-342900" algn="just">
              <a:buFontTx/>
              <a:buChar char="-"/>
            </a:pPr>
            <a:r>
              <a:rPr lang="en-US" dirty="0" smtClean="0">
                <a:latin typeface="Arial" panose="020B0604020202020204" pitchFamily="34" charset="0"/>
                <a:cs typeface="Arial" panose="020B0604020202020204" pitchFamily="34" charset="0"/>
              </a:rPr>
              <a:t>Build </a:t>
            </a:r>
            <a:r>
              <a:rPr lang="en-US" dirty="0">
                <a:latin typeface="Arial" panose="020B0604020202020204" pitchFamily="34" charset="0"/>
                <a:cs typeface="Arial" panose="020B0604020202020204" pitchFamily="34" charset="0"/>
              </a:rPr>
              <a:t>a virtual environment for analyzing malware </a:t>
            </a:r>
            <a:r>
              <a:rPr lang="en-US" dirty="0">
                <a:latin typeface="Arial" panose="020B0604020202020204" pitchFamily="34" charset="0"/>
                <a:cs typeface="Arial" panose="020B0604020202020204" pitchFamily="34" charset="0"/>
                <a:sym typeface="Wingdings" panose="05000000000000000000" pitchFamily="2" charset="2"/>
              </a:rPr>
              <a:t> Execute some malwares on that system and show the results.</a:t>
            </a:r>
            <a:endParaRPr lang="en-US" dirty="0">
              <a:latin typeface="Arial" panose="020B0604020202020204" pitchFamily="34" charset="0"/>
              <a:cs typeface="Arial" panose="020B0604020202020204" pitchFamily="34" charset="0"/>
            </a:endParaRPr>
          </a:p>
          <a:p>
            <a:pPr algn="just"/>
            <a:endParaRPr lang="vi-VN" dirty="0"/>
          </a:p>
        </p:txBody>
      </p:sp>
    </p:spTree>
    <p:extLst>
      <p:ext uri="{BB962C8B-B14F-4D97-AF65-F5344CB8AC3E}">
        <p14:creationId xmlns:p14="http://schemas.microsoft.com/office/powerpoint/2010/main" val="30536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vi-VN" dirty="0" smtClean="0"/>
              <a:t>1.1. Giới </a:t>
            </a:r>
            <a:r>
              <a:rPr lang="vi-VN" dirty="0"/>
              <a:t>thiệu về mã </a:t>
            </a:r>
            <a:r>
              <a:rPr lang="vi-VN" dirty="0" smtClean="0"/>
              <a:t>độc</a:t>
            </a:r>
            <a:endParaRPr lang="vi-VN" dirty="0"/>
          </a:p>
        </p:txBody>
      </p:sp>
      <p:sp>
        <p:nvSpPr>
          <p:cNvPr id="3" name="Content Placeholder 2"/>
          <p:cNvSpPr>
            <a:spLocks noGrp="1"/>
          </p:cNvSpPr>
          <p:nvPr>
            <p:ph idx="1"/>
          </p:nvPr>
        </p:nvSpPr>
        <p:spPr/>
        <p:txBody>
          <a:bodyPr/>
          <a:lstStyle/>
          <a:p>
            <a:endParaRPr lang="vi-VN" dirty="0"/>
          </a:p>
        </p:txBody>
      </p:sp>
      <p:pic>
        <p:nvPicPr>
          <p:cNvPr id="4" name="Picture 2" descr="https://www.av-test.org/typo3temp/avtestreports/total_distribution_10-years_en.png?1546964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76" y="2013650"/>
            <a:ext cx="4156261" cy="3772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www.av-test.org/typo3temp/avtestreports/total_2years_newmalware_en.png?15469647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319" y="2013650"/>
            <a:ext cx="4167929" cy="378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78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vi-VN" dirty="0"/>
              <a:t>1.1. Giới thiệu về mã độc</a:t>
            </a:r>
          </a:p>
        </p:txBody>
      </p:sp>
      <p:sp>
        <p:nvSpPr>
          <p:cNvPr id="3" name="Content Placeholder 2"/>
          <p:cNvSpPr>
            <a:spLocks noGrp="1"/>
          </p:cNvSpPr>
          <p:nvPr>
            <p:ph idx="1"/>
          </p:nvPr>
        </p:nvSpPr>
        <p:spPr/>
        <p:txBody>
          <a:bodyPr/>
          <a:lstStyle/>
          <a:p>
            <a:endParaRPr lang="vi-VN" dirty="0"/>
          </a:p>
        </p:txBody>
      </p:sp>
      <p:pic>
        <p:nvPicPr>
          <p:cNvPr id="6" name="Picture 5"/>
          <p:cNvPicPr>
            <a:picLocks noChangeAspect="1"/>
          </p:cNvPicPr>
          <p:nvPr/>
        </p:nvPicPr>
        <p:blipFill>
          <a:blip r:embed="rId3"/>
          <a:stretch>
            <a:fillRect/>
          </a:stretch>
        </p:blipFill>
        <p:spPr>
          <a:xfrm>
            <a:off x="0" y="2336515"/>
            <a:ext cx="4318612" cy="2339472"/>
          </a:xfrm>
          <a:prstGeom prst="rect">
            <a:avLst/>
          </a:prstGeom>
        </p:spPr>
      </p:pic>
      <p:pic>
        <p:nvPicPr>
          <p:cNvPr id="7" name="Picture 6"/>
          <p:cNvPicPr>
            <a:picLocks noChangeAspect="1"/>
          </p:cNvPicPr>
          <p:nvPr/>
        </p:nvPicPr>
        <p:blipFill>
          <a:blip r:embed="rId4"/>
          <a:stretch>
            <a:fillRect/>
          </a:stretch>
        </p:blipFill>
        <p:spPr>
          <a:xfrm>
            <a:off x="4604578" y="1861206"/>
            <a:ext cx="4264000" cy="3594832"/>
          </a:xfrm>
          <a:prstGeom prst="rect">
            <a:avLst/>
          </a:prstGeom>
        </p:spPr>
      </p:pic>
      <p:sp>
        <p:nvSpPr>
          <p:cNvPr id="8" name="TextBox 7"/>
          <p:cNvSpPr txBox="1"/>
          <p:nvPr/>
        </p:nvSpPr>
        <p:spPr>
          <a:xfrm>
            <a:off x="6255290" y="5756120"/>
            <a:ext cx="1348446"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Source: Norton</a:t>
            </a:r>
          </a:p>
        </p:txBody>
      </p:sp>
    </p:spTree>
    <p:extLst>
      <p:ext uri="{BB962C8B-B14F-4D97-AF65-F5344CB8AC3E}">
        <p14:creationId xmlns:p14="http://schemas.microsoft.com/office/powerpoint/2010/main" val="152673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vi-VN" dirty="0"/>
              <a:t>1.1. Giới thiệu về mã độc</a:t>
            </a:r>
          </a:p>
        </p:txBody>
      </p:sp>
      <p:sp>
        <p:nvSpPr>
          <p:cNvPr id="3" name="Content Placeholder 2"/>
          <p:cNvSpPr>
            <a:spLocks noGrp="1"/>
          </p:cNvSpPr>
          <p:nvPr>
            <p:ph idx="1"/>
          </p:nvPr>
        </p:nvSpPr>
        <p:spPr>
          <a:xfrm>
            <a:off x="425195" y="1739154"/>
            <a:ext cx="8090844" cy="4414512"/>
          </a:xfrm>
        </p:spPr>
        <p:txBody>
          <a:bodyPr/>
          <a:lstStyle/>
          <a:p>
            <a:pPr algn="just"/>
            <a:r>
              <a:rPr lang="vi-VN" sz="2000" dirty="0" smtClean="0"/>
              <a:t>Mã </a:t>
            </a:r>
            <a:r>
              <a:rPr lang="vi-VN" sz="2000" dirty="0"/>
              <a:t>độc (Malware hay Malicious software) là một loại phần mềm được tạo ra và chèn vào hệ thống một cách bí mật với mục đích thâm nhập, phá hoại hệ thống, lấy cắp thông tin, làm gián đoạn hoặc tổn hại tới lính bí mật, tính toàn vẹn và tính sẵn sàng của hộ thống hay các máy tính cá nhân.</a:t>
            </a:r>
            <a:endParaRPr lang="vi-VN" sz="2000" dirty="0" smtClean="0"/>
          </a:p>
          <a:p>
            <a:pPr algn="just"/>
            <a:endParaRPr lang="vi-VN" sz="2000" dirty="0"/>
          </a:p>
        </p:txBody>
      </p:sp>
      <p:pic>
        <p:nvPicPr>
          <p:cNvPr id="1028" name="Picture 4" descr="5 Types of Malware and How to Identify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217" y="4160418"/>
            <a:ext cx="2808808" cy="2462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779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1.1. Giới thiệu về mã độc</a:t>
            </a:r>
          </a:p>
        </p:txBody>
      </p:sp>
      <p:sp>
        <p:nvSpPr>
          <p:cNvPr id="3" name="Content Placeholder 2"/>
          <p:cNvSpPr>
            <a:spLocks noGrp="1"/>
          </p:cNvSpPr>
          <p:nvPr>
            <p:ph idx="1"/>
          </p:nvPr>
        </p:nvSpPr>
        <p:spPr/>
        <p:txBody>
          <a:bodyPr/>
          <a:lstStyle/>
          <a:p>
            <a:pPr algn="just"/>
            <a:r>
              <a:rPr lang="vi-VN" sz="2000" dirty="0"/>
              <a:t>Nó có thể có dạng một tập tin thực thi, script, mã nguồn hoặc bất kỳ phần mềm nào khác. </a:t>
            </a:r>
          </a:p>
          <a:p>
            <a:pPr algn="just"/>
            <a:r>
              <a:rPr lang="vi-VN" sz="2000" dirty="0"/>
              <a:t>Kẻ tấn công sử dụng </a:t>
            </a:r>
            <a:r>
              <a:rPr lang="vi-VN" sz="2000" dirty="0" smtClean="0"/>
              <a:t>mã độc </a:t>
            </a:r>
            <a:r>
              <a:rPr lang="vi-VN" sz="2000" dirty="0"/>
              <a:t>để đánh cắp thông tin nhạy cảm, giám sát hệ thống bị nhiễm và chiếm quyền kiểm soát hệ thống. </a:t>
            </a:r>
          </a:p>
          <a:p>
            <a:pPr algn="just"/>
            <a:r>
              <a:rPr lang="vi-VN" sz="2000" dirty="0"/>
              <a:t>Thông thường, mã độc</a:t>
            </a:r>
            <a:r>
              <a:rPr lang="vi-VN" sz="2000" dirty="0" smtClean="0"/>
              <a:t> </a:t>
            </a:r>
            <a:r>
              <a:rPr lang="vi-VN" sz="2000" dirty="0"/>
              <a:t>xâm nhập trái phép vào hệ thống của nạn nhân và có thể lây lan qua các kênh truyền thông khác nhau như email, web hoặc ổ đĩa USB.</a:t>
            </a:r>
          </a:p>
          <a:p>
            <a:endParaRPr lang="vi-VN" sz="2000" dirty="0"/>
          </a:p>
        </p:txBody>
      </p:sp>
    </p:spTree>
    <p:extLst>
      <p:ext uri="{BB962C8B-B14F-4D97-AF65-F5344CB8AC3E}">
        <p14:creationId xmlns:p14="http://schemas.microsoft.com/office/powerpoint/2010/main" val="86790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vi-VN" dirty="0"/>
              <a:t>1.1. Giới thiệu về mã độc</a:t>
            </a:r>
          </a:p>
        </p:txBody>
      </p:sp>
      <p:sp>
        <p:nvSpPr>
          <p:cNvPr id="3" name="Content Placeholder 2"/>
          <p:cNvSpPr>
            <a:spLocks noGrp="1"/>
          </p:cNvSpPr>
          <p:nvPr>
            <p:ph idx="1"/>
          </p:nvPr>
        </p:nvSpPr>
        <p:spPr>
          <a:xfrm>
            <a:off x="425195" y="1739154"/>
            <a:ext cx="8145927" cy="4414512"/>
          </a:xfrm>
        </p:spPr>
        <p:txBody>
          <a:bodyPr/>
          <a:lstStyle/>
          <a:p>
            <a:r>
              <a:rPr lang="vi-VN" sz="2000" dirty="0">
                <a:latin typeface="+mj-lt"/>
                <a:cs typeface="Times New Roman" panose="02020603050405020304" pitchFamily="18" charset="0"/>
              </a:rPr>
              <a:t>Các mục tiêu chính nhất có thể được phân loại thành</a:t>
            </a:r>
            <a:r>
              <a:rPr lang="vi-VN" sz="2000" dirty="0" smtClean="0">
                <a:latin typeface="+mj-lt"/>
                <a:cs typeface="Times New Roman" panose="02020603050405020304" pitchFamily="18" charset="0"/>
              </a:rPr>
              <a:t>:</a:t>
            </a:r>
          </a:p>
          <a:p>
            <a:pPr lvl="1"/>
            <a:r>
              <a:rPr lang="vi-VN" sz="2000" dirty="0" smtClean="0">
                <a:latin typeface="+mj-lt"/>
                <a:cs typeface="Times New Roman" panose="02020603050405020304" pitchFamily="18" charset="0"/>
              </a:rPr>
              <a:t>Gây </a:t>
            </a:r>
            <a:r>
              <a:rPr lang="vi-VN" sz="2000" dirty="0">
                <a:latin typeface="+mj-lt"/>
                <a:cs typeface="Times New Roman" panose="02020603050405020304" pitchFamily="18" charset="0"/>
              </a:rPr>
              <a:t>gián đoạn hoạt động của hệ thống máy </a:t>
            </a:r>
            <a:r>
              <a:rPr lang="vi-VN" sz="2000" dirty="0" smtClean="0">
                <a:latin typeface="+mj-lt"/>
                <a:cs typeface="Times New Roman" panose="02020603050405020304" pitchFamily="18" charset="0"/>
              </a:rPr>
              <a:t>chủ</a:t>
            </a:r>
          </a:p>
          <a:p>
            <a:pPr lvl="1"/>
            <a:r>
              <a:rPr lang="vi-VN" sz="2000" dirty="0" smtClean="0">
                <a:latin typeface="+mj-lt"/>
                <a:cs typeface="Times New Roman" panose="02020603050405020304" pitchFamily="18" charset="0"/>
              </a:rPr>
              <a:t>Đánh </a:t>
            </a:r>
            <a:r>
              <a:rPr lang="vi-VN" sz="2000" dirty="0">
                <a:latin typeface="+mj-lt"/>
                <a:cs typeface="Times New Roman" panose="02020603050405020304" pitchFamily="18" charset="0"/>
              </a:rPr>
              <a:t>cắp thông tin quan trọng, chẳng hạn như thông tin cá </a:t>
            </a:r>
            <a:r>
              <a:rPr lang="vi-VN" sz="2000" dirty="0" smtClean="0">
                <a:latin typeface="+mj-lt"/>
                <a:cs typeface="Times New Roman" panose="02020603050405020304" pitchFamily="18" charset="0"/>
              </a:rPr>
              <a:t>nhân và </a:t>
            </a:r>
            <a:r>
              <a:rPr lang="vi-VN" sz="2000" dirty="0">
                <a:latin typeface="+mj-lt"/>
                <a:cs typeface="Times New Roman" panose="02020603050405020304" pitchFamily="18" charset="0"/>
              </a:rPr>
              <a:t>tài </a:t>
            </a:r>
            <a:r>
              <a:rPr lang="vi-VN" sz="2000" dirty="0" smtClean="0">
                <a:latin typeface="+mj-lt"/>
                <a:cs typeface="Times New Roman" panose="02020603050405020304" pitchFamily="18" charset="0"/>
              </a:rPr>
              <a:t>chính</a:t>
            </a:r>
          </a:p>
          <a:p>
            <a:pPr lvl="1"/>
            <a:r>
              <a:rPr lang="vi-VN" sz="2000" dirty="0" smtClean="0">
                <a:latin typeface="+mj-lt"/>
                <a:cs typeface="Times New Roman" panose="02020603050405020304" pitchFamily="18" charset="0"/>
              </a:rPr>
              <a:t>Truy </a:t>
            </a:r>
            <a:r>
              <a:rPr lang="vi-VN" sz="2000" dirty="0">
                <a:latin typeface="+mj-lt"/>
                <a:cs typeface="Times New Roman" panose="02020603050405020304" pitchFamily="18" charset="0"/>
              </a:rPr>
              <a:t>cập trái phép vào hệ thống hoặc tài </a:t>
            </a:r>
            <a:r>
              <a:rPr lang="vi-VN" sz="2000" dirty="0" smtClean="0">
                <a:latin typeface="+mj-lt"/>
                <a:cs typeface="Times New Roman" panose="02020603050405020304" pitchFamily="18" charset="0"/>
              </a:rPr>
              <a:t>khoản</a:t>
            </a:r>
          </a:p>
          <a:p>
            <a:pPr lvl="1"/>
            <a:r>
              <a:rPr lang="vi-VN" sz="2000" dirty="0" smtClean="0">
                <a:latin typeface="+mj-lt"/>
                <a:cs typeface="Times New Roman" panose="02020603050405020304" pitchFamily="18" charset="0"/>
              </a:rPr>
              <a:t>Gián điệp</a:t>
            </a:r>
          </a:p>
          <a:p>
            <a:pPr lvl="1"/>
            <a:r>
              <a:rPr lang="vi-VN" sz="2000" dirty="0" smtClean="0">
                <a:latin typeface="+mj-lt"/>
                <a:cs typeface="Times New Roman" panose="02020603050405020304" pitchFamily="18" charset="0"/>
              </a:rPr>
              <a:t>Gửi </a:t>
            </a:r>
            <a:r>
              <a:rPr lang="vi-VN" sz="2000" dirty="0">
                <a:latin typeface="+mj-lt"/>
                <a:cs typeface="Times New Roman" panose="02020603050405020304" pitchFamily="18" charset="0"/>
              </a:rPr>
              <a:t>thư </a:t>
            </a:r>
            <a:r>
              <a:rPr lang="vi-VN" sz="2000" dirty="0" smtClean="0">
                <a:latin typeface="+mj-lt"/>
                <a:cs typeface="Times New Roman" panose="02020603050405020304" pitchFamily="18" charset="0"/>
              </a:rPr>
              <a:t>rác</a:t>
            </a:r>
          </a:p>
          <a:p>
            <a:pPr lvl="1"/>
            <a:r>
              <a:rPr lang="vi-VN" sz="2000" dirty="0" smtClean="0">
                <a:latin typeface="+mj-lt"/>
                <a:cs typeface="Times New Roman" panose="02020603050405020304" pitchFamily="18" charset="0"/>
              </a:rPr>
              <a:t>Sử </a:t>
            </a:r>
            <a:r>
              <a:rPr lang="vi-VN" sz="2000" dirty="0">
                <a:latin typeface="+mj-lt"/>
                <a:cs typeface="Times New Roman" panose="02020603050405020304" pitchFamily="18" charset="0"/>
              </a:rPr>
              <a:t>dụng hệ thống của nạn nhân để thực hiện tấn công </a:t>
            </a:r>
            <a:r>
              <a:rPr lang="vi-VN" sz="2000" dirty="0" smtClean="0">
                <a:latin typeface="+mj-lt"/>
                <a:cs typeface="Times New Roman" panose="02020603050405020304" pitchFamily="18" charset="0"/>
              </a:rPr>
              <a:t>DDoS</a:t>
            </a:r>
          </a:p>
          <a:p>
            <a:pPr lvl="1"/>
            <a:r>
              <a:rPr lang="vi-VN" sz="2000" dirty="0" smtClean="0">
                <a:latin typeface="+mj-lt"/>
                <a:cs typeface="Times New Roman" panose="02020603050405020304" pitchFamily="18" charset="0"/>
              </a:rPr>
              <a:t>Khóa </a:t>
            </a:r>
            <a:r>
              <a:rPr lang="vi-VN" sz="2000" dirty="0">
                <a:latin typeface="+mj-lt"/>
                <a:cs typeface="Times New Roman" panose="02020603050405020304" pitchFamily="18" charset="0"/>
              </a:rPr>
              <a:t>tệp tin của nạn nhân trên máy chủ và yêu cầu tiền chuộc để mở khóa</a:t>
            </a:r>
            <a:r>
              <a:rPr lang="vi-VN" sz="2000" dirty="0" smtClean="0">
                <a:latin typeface="+mj-lt"/>
                <a:cs typeface="Times New Roman" panose="02020603050405020304" pitchFamily="18" charset="0"/>
              </a:rPr>
              <a:t>.</a:t>
            </a:r>
            <a:endParaRPr lang="vi-VN" sz="2000" dirty="0">
              <a:latin typeface="+mj-lt"/>
              <a:cs typeface="Times New Roman" panose="02020603050405020304" pitchFamily="18" charset="0"/>
            </a:endParaRPr>
          </a:p>
        </p:txBody>
      </p:sp>
    </p:spTree>
    <p:extLst>
      <p:ext uri="{BB962C8B-B14F-4D97-AF65-F5344CB8AC3E}">
        <p14:creationId xmlns:p14="http://schemas.microsoft.com/office/powerpoint/2010/main" val="2321415998"/>
      </p:ext>
    </p:extLst>
  </p:cSld>
  <p:clrMapOvr>
    <a:masterClrMapping/>
  </p:clrMapOvr>
</p:sld>
</file>

<file path=ppt/theme/theme1.xml><?xml version="1.0" encoding="utf-8"?>
<a:theme xmlns:a="http://schemas.openxmlformats.org/drawingml/2006/main" name="Office Theme">
  <a:themeElements>
    <a:clrScheme name="Custom 9">
      <a:dk1>
        <a:srgbClr val="666666"/>
      </a:dk1>
      <a:lt1>
        <a:srgbClr val="FFFFFF"/>
      </a:lt1>
      <a:dk2>
        <a:srgbClr val="008080"/>
      </a:dk2>
      <a:lt2>
        <a:srgbClr val="FFFFFF"/>
      </a:lt2>
      <a:accent1>
        <a:srgbClr val="008080"/>
      </a:accent1>
      <a:accent2>
        <a:srgbClr val="339933"/>
      </a:accent2>
      <a:accent3>
        <a:srgbClr val="E56D54"/>
      </a:accent3>
      <a:accent4>
        <a:srgbClr val="666666"/>
      </a:accent4>
      <a:accent5>
        <a:srgbClr val="007681"/>
      </a:accent5>
      <a:accent6>
        <a:srgbClr val="003E51"/>
      </a:accent6>
      <a:hlink>
        <a:srgbClr val="008080"/>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5D27180-D4DF-4869-B09C-D002188A0EED}" vid="{93434E6D-CDD9-4E7C-B98D-4249DC11F3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Duydt_Ptit_VN</Template>
  <TotalTime>10735</TotalTime>
  <Words>4785</Words>
  <Application>Microsoft Office PowerPoint</Application>
  <PresentationFormat>On-screen Show (4:3)</PresentationFormat>
  <Paragraphs>271</Paragraphs>
  <Slides>43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Regular</vt:lpstr>
      <vt:lpstr>Calibri</vt:lpstr>
      <vt:lpstr>Georgia</vt:lpstr>
      <vt:lpstr>System Font Regular</vt:lpstr>
      <vt:lpstr>Times New Roman</vt:lpstr>
      <vt:lpstr>Wingdings</vt:lpstr>
      <vt:lpstr>Office Theme</vt:lpstr>
      <vt:lpstr>Phân tích  mã độc</vt:lpstr>
      <vt:lpstr>Tổng quan về phân tích mã độc</vt:lpstr>
      <vt:lpstr>Giới thiệu</vt:lpstr>
      <vt:lpstr>1. Tổng quan về mã độc </vt:lpstr>
      <vt:lpstr>1.1. Giới thiệu về mã độc</vt:lpstr>
      <vt:lpstr>1.1. Giới thiệu về mã độc</vt:lpstr>
      <vt:lpstr>1.1. Giới thiệu về mã độc</vt:lpstr>
      <vt:lpstr>1.1. Giới thiệu về mã độc</vt:lpstr>
      <vt:lpstr>1.1. Giới thiệu về mã độc</vt:lpstr>
      <vt:lpstr>1.2. Phân loại mã độc</vt:lpstr>
      <vt:lpstr>1.2. Phân loại mã độc</vt:lpstr>
      <vt:lpstr>1.2. Phân loại mã độc</vt:lpstr>
      <vt:lpstr>1.2. Phân loại mã độc</vt:lpstr>
      <vt:lpstr>1.2. Phân loại mã độc</vt:lpstr>
      <vt:lpstr>1.2. Phân loại mã độc</vt:lpstr>
      <vt:lpstr>1.2. Phân loại mã độc</vt:lpstr>
      <vt:lpstr>1.2. Phân loại mã độc</vt:lpstr>
      <vt:lpstr>1.2. Phân loại mã độc</vt:lpstr>
      <vt:lpstr>1.2. Phân loại mã độc</vt:lpstr>
      <vt:lpstr>1.3. Nguyên tắc hoạt động chung của mã độc</vt:lpstr>
      <vt:lpstr>1.3. Nguyên tắc hoạt động chung của mã độc</vt:lpstr>
      <vt:lpstr>PowerPoint Presentation</vt:lpstr>
      <vt:lpstr>PowerPoint Presentation</vt:lpstr>
      <vt:lpstr>1.3. Nguyên tắc hoạt động chung của mã độc </vt:lpstr>
      <vt:lpstr>1.4 Các định dạng dữ liệu nhiễm mã độc</vt:lpstr>
      <vt:lpstr>1.5. Các hành vi và dấu hiệu cơ bản của mã độc  </vt:lpstr>
      <vt:lpstr>1.5. Các hành vi và dấu hiệu cơ bản của mã độc  </vt:lpstr>
      <vt:lpstr>PowerPoint Presentation</vt:lpstr>
      <vt:lpstr>1.6. Các phương pháp phòng chống mã độc</vt:lpstr>
      <vt:lpstr>1.6. Các phương pháp phòng chống mã độc</vt:lpstr>
      <vt:lpstr>2. Khái quát về phân tích mã độc  </vt:lpstr>
      <vt:lpstr>2.1. Giới thiệu chung</vt:lpstr>
      <vt:lpstr>2.2. Vai trò phân tích mã độc </vt:lpstr>
      <vt:lpstr>2.2. Vai trò phân tích mã độc</vt:lpstr>
      <vt:lpstr>2.2. Vai trò phân tích mã độc</vt:lpstr>
      <vt:lpstr>2.3. Phân loại kỹ thuật phân tích mã độc </vt:lpstr>
      <vt:lpstr>2.3. Phân loại kỹ thuật phân tích mã độc </vt:lpstr>
      <vt:lpstr>PowerPoint Presentation</vt:lpstr>
      <vt:lpstr>2.3. Phân loại kỹ thuật phân tích mã độc </vt:lpstr>
      <vt:lpstr>PowerPoint Presentation</vt:lpstr>
      <vt:lpstr>PowerPoint Presentation</vt:lpstr>
      <vt:lpstr>PowerPoint Presentation</vt:lpstr>
      <vt:lpstr>Bài tập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Duydt</cp:lastModifiedBy>
  <cp:revision>213</cp:revision>
  <dcterms:created xsi:type="dcterms:W3CDTF">2021-05-27T09:51:38Z</dcterms:created>
  <dcterms:modified xsi:type="dcterms:W3CDTF">2023-07-26T04:20:01Z</dcterms:modified>
  <cp:category/>
</cp:coreProperties>
</file>